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notesMasterIdLst>
    <p:notesMasterId r:id="rId49"/>
  </p:notesMasterIdLst>
  <p:handoutMasterIdLst>
    <p:handoutMasterId r:id="rId50"/>
  </p:handoutMasterIdLst>
  <p:sldIdLst>
    <p:sldId id="374" r:id="rId2"/>
    <p:sldId id="294" r:id="rId3"/>
    <p:sldId id="362" r:id="rId4"/>
    <p:sldId id="363" r:id="rId5"/>
    <p:sldId id="364" r:id="rId6"/>
    <p:sldId id="455" r:id="rId7"/>
    <p:sldId id="454" r:id="rId8"/>
    <p:sldId id="451" r:id="rId9"/>
    <p:sldId id="453" r:id="rId10"/>
    <p:sldId id="414" r:id="rId11"/>
    <p:sldId id="416" r:id="rId12"/>
    <p:sldId id="415" r:id="rId13"/>
    <p:sldId id="417" r:id="rId14"/>
    <p:sldId id="418" r:id="rId15"/>
    <p:sldId id="452" r:id="rId16"/>
    <p:sldId id="375" r:id="rId17"/>
    <p:sldId id="419" r:id="rId18"/>
    <p:sldId id="421" r:id="rId19"/>
    <p:sldId id="422" r:id="rId20"/>
    <p:sldId id="423" r:id="rId21"/>
    <p:sldId id="424" r:id="rId22"/>
    <p:sldId id="425" r:id="rId23"/>
    <p:sldId id="426" r:id="rId24"/>
    <p:sldId id="427" r:id="rId25"/>
    <p:sldId id="428" r:id="rId26"/>
    <p:sldId id="429" r:id="rId27"/>
    <p:sldId id="430" r:id="rId28"/>
    <p:sldId id="433" r:id="rId29"/>
    <p:sldId id="432" r:id="rId30"/>
    <p:sldId id="431" r:id="rId31"/>
    <p:sldId id="434" r:id="rId32"/>
    <p:sldId id="435" r:id="rId33"/>
    <p:sldId id="436" r:id="rId34"/>
    <p:sldId id="437" r:id="rId35"/>
    <p:sldId id="438" r:id="rId36"/>
    <p:sldId id="439" r:id="rId37"/>
    <p:sldId id="440" r:id="rId38"/>
    <p:sldId id="441" r:id="rId39"/>
    <p:sldId id="442" r:id="rId40"/>
    <p:sldId id="443" r:id="rId41"/>
    <p:sldId id="444" r:id="rId42"/>
    <p:sldId id="445" r:id="rId43"/>
    <p:sldId id="446" r:id="rId44"/>
    <p:sldId id="456" r:id="rId45"/>
    <p:sldId id="448" r:id="rId46"/>
    <p:sldId id="450" r:id="rId47"/>
    <p:sldId id="266" r:id="rId48"/>
  </p:sldIdLst>
  <p:sldSz cx="9144000" cy="6858000" type="screen4x3"/>
  <p:notesSz cx="6858000" cy="9144000"/>
  <p:defaultText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147" autoAdjust="0"/>
    <p:restoredTop sz="94660"/>
  </p:normalViewPr>
  <p:slideViewPr>
    <p:cSldViewPr>
      <p:cViewPr varScale="1">
        <p:scale>
          <a:sx n="62" d="100"/>
          <a:sy n="62" d="100"/>
        </p:scale>
        <p:origin x="1533" y="46"/>
      </p:cViewPr>
      <p:guideLst>
        <p:guide orient="horz" pos="2160"/>
        <p:guide pos="2880"/>
      </p:guideLst>
    </p:cSldViewPr>
  </p:slideViewPr>
  <p:notesTextViewPr>
    <p:cViewPr>
      <p:scale>
        <a:sx n="1" d="1"/>
        <a:sy n="1" d="1"/>
      </p:scale>
      <p:origin x="0" y="0"/>
    </p:cViewPr>
  </p:notesTextViewPr>
  <p:notesViewPr>
    <p:cSldViewPr>
      <p:cViewPr varScale="1">
        <p:scale>
          <a:sx n="70" d="100"/>
          <a:sy n="70" d="100"/>
        </p:scale>
        <p:origin x="1950" y="7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handoutMaster" Target="handoutMasters/handout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es-ES" dirty="0"/>
              <a:t>II Programa de </a:t>
            </a:r>
            <a:r>
              <a:rPr lang="es-ES" dirty="0" err="1"/>
              <a:t>Especializaciòn</a:t>
            </a:r>
            <a:r>
              <a:rPr lang="es-ES" dirty="0"/>
              <a:t> en INTRODUCCIÓN AL DATA SCIENCE </a:t>
            </a:r>
          </a:p>
        </p:txBody>
      </p:sp>
      <p:sp>
        <p:nvSpPr>
          <p:cNvPr id="3" name="Marcador de fecha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F497205-75F7-44AC-B7A8-3F8C9904F85B}" type="datetimeFigureOut">
              <a:rPr lang="es-ES" smtClean="0"/>
              <a:t>19/09/2021</a:t>
            </a:fld>
            <a:endParaRPr lang="es-ES"/>
          </a:p>
        </p:txBody>
      </p:sp>
      <p:sp>
        <p:nvSpPr>
          <p:cNvPr id="4" name="Marcador de pie de página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es-ES"/>
              <a:t>Módulo MODELER</a:t>
            </a:r>
          </a:p>
        </p:txBody>
      </p:sp>
      <p:sp>
        <p:nvSpPr>
          <p:cNvPr id="5" name="Marcador de número de diapositiva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06E48AD-ADC5-48A7-89F2-BEB6366C07E3}" type="slidenum">
              <a:rPr lang="es-ES" smtClean="0"/>
              <a:t>‹Nº›</a:t>
            </a:fld>
            <a:endParaRPr lang="es-ES"/>
          </a:p>
        </p:txBody>
      </p:sp>
    </p:spTree>
    <p:extLst>
      <p:ext uri="{BB962C8B-B14F-4D97-AF65-F5344CB8AC3E}">
        <p14:creationId xmlns:p14="http://schemas.microsoft.com/office/powerpoint/2010/main" val="2902952097"/>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es-ES" dirty="0"/>
              <a:t>II Programa de </a:t>
            </a:r>
            <a:r>
              <a:rPr lang="es-ES" dirty="0" err="1"/>
              <a:t>Especializaciòn</a:t>
            </a:r>
            <a:r>
              <a:rPr lang="es-ES" dirty="0"/>
              <a:t> en INTRODUCCIÓN AL DATA SCIENCE </a:t>
            </a:r>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775965B-A144-4FBE-82FF-24A621EFB7F8}" type="datetimeFigureOut">
              <a:rPr lang="es-ES" smtClean="0"/>
              <a:t>19/09/2021</a:t>
            </a:fld>
            <a:endParaRPr lang="es-ES" dirty="0"/>
          </a:p>
        </p:txBody>
      </p:sp>
      <p:sp>
        <p:nvSpPr>
          <p:cNvPr id="4" name="Marcador de imagen de diapositiva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s-ES" dirty="0"/>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r>
              <a:rPr lang="es-ES" dirty="0"/>
              <a:t>Módulo MODELER</a:t>
            </a:r>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4304DBA-57E0-4B75-BDF0-CA3EBBA00F3D}" type="slidenum">
              <a:rPr lang="es-ES" smtClean="0"/>
              <a:t>‹Nº›</a:t>
            </a:fld>
            <a:endParaRPr lang="es-ES" dirty="0"/>
          </a:p>
        </p:txBody>
      </p:sp>
    </p:spTree>
    <p:extLst>
      <p:ext uri="{BB962C8B-B14F-4D97-AF65-F5344CB8AC3E}">
        <p14:creationId xmlns:p14="http://schemas.microsoft.com/office/powerpoint/2010/main" val="3621107771"/>
      </p:ext>
    </p:extLst>
  </p:cSld>
  <p:clrMap bg1="lt1" tx1="dk1" bg2="lt2" tx2="dk2" accent1="accent1" accent2="accent2" accent3="accent3" accent4="accent4" accent5="accent5" accent6="accent6" hlink="hlink" folHlink="folHlink"/>
  <p:hf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p:txBody>
      </p:sp>
      <p:sp>
        <p:nvSpPr>
          <p:cNvPr id="4" name="Marcador de encabezado 3"/>
          <p:cNvSpPr>
            <a:spLocks noGrp="1"/>
          </p:cNvSpPr>
          <p:nvPr>
            <p:ph type="hdr" sz="quarter"/>
          </p:nvPr>
        </p:nvSpPr>
        <p:spPr/>
        <p:txBody>
          <a:bodyPr/>
          <a:lstStyle/>
          <a:p>
            <a:r>
              <a:rPr lang="es-ES"/>
              <a:t>II Programa de Especializaciòn en INTRODUCCIÓN AL DATA SCIENCE </a:t>
            </a:r>
            <a:endParaRPr lang="es-ES" dirty="0"/>
          </a:p>
        </p:txBody>
      </p:sp>
      <p:sp>
        <p:nvSpPr>
          <p:cNvPr id="5" name="Marcador de pie de página 4"/>
          <p:cNvSpPr>
            <a:spLocks noGrp="1"/>
          </p:cNvSpPr>
          <p:nvPr>
            <p:ph type="ftr" sz="quarter" idx="4"/>
          </p:nvPr>
        </p:nvSpPr>
        <p:spPr/>
        <p:txBody>
          <a:bodyPr/>
          <a:lstStyle/>
          <a:p>
            <a:r>
              <a:rPr lang="es-ES"/>
              <a:t>Módulo MODELER</a:t>
            </a:r>
            <a:endParaRPr lang="es-ES" dirty="0"/>
          </a:p>
        </p:txBody>
      </p:sp>
      <p:sp>
        <p:nvSpPr>
          <p:cNvPr id="6" name="Marcador de número de diapositiva 5"/>
          <p:cNvSpPr>
            <a:spLocks noGrp="1"/>
          </p:cNvSpPr>
          <p:nvPr>
            <p:ph type="sldNum" sz="quarter" idx="5"/>
          </p:nvPr>
        </p:nvSpPr>
        <p:spPr/>
        <p:txBody>
          <a:bodyPr/>
          <a:lstStyle/>
          <a:p>
            <a:fld id="{04304DBA-57E0-4B75-BDF0-CA3EBBA00F3D}" type="slidenum">
              <a:rPr lang="es-ES" smtClean="0"/>
              <a:t>1</a:t>
            </a:fld>
            <a:endParaRPr lang="es-ES" dirty="0"/>
          </a:p>
        </p:txBody>
      </p:sp>
    </p:spTree>
    <p:extLst>
      <p:ext uri="{BB962C8B-B14F-4D97-AF65-F5344CB8AC3E}">
        <p14:creationId xmlns:p14="http://schemas.microsoft.com/office/powerpoint/2010/main" val="42007697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PE" dirty="0"/>
          </a:p>
        </p:txBody>
      </p:sp>
      <p:sp>
        <p:nvSpPr>
          <p:cNvPr id="4" name="3 Marcador de número de diapositiva"/>
          <p:cNvSpPr>
            <a:spLocks noGrp="1"/>
          </p:cNvSpPr>
          <p:nvPr>
            <p:ph type="sldNum" sz="quarter" idx="10"/>
          </p:nvPr>
        </p:nvSpPr>
        <p:spPr/>
        <p:txBody>
          <a:bodyPr/>
          <a:lstStyle/>
          <a:p>
            <a:fld id="{30BBD006-FC51-4525-9FD0-1CB4F0D5A4A6}" type="slidenum">
              <a:rPr lang="es-PE" smtClean="0"/>
              <a:t>12</a:t>
            </a:fld>
            <a:endParaRPr lang="es-PE"/>
          </a:p>
        </p:txBody>
      </p:sp>
    </p:spTree>
    <p:extLst>
      <p:ext uri="{BB962C8B-B14F-4D97-AF65-F5344CB8AC3E}">
        <p14:creationId xmlns:p14="http://schemas.microsoft.com/office/powerpoint/2010/main" val="13823935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PE" dirty="0"/>
          </a:p>
        </p:txBody>
      </p:sp>
      <p:sp>
        <p:nvSpPr>
          <p:cNvPr id="4" name="3 Marcador de número de diapositiva"/>
          <p:cNvSpPr>
            <a:spLocks noGrp="1"/>
          </p:cNvSpPr>
          <p:nvPr>
            <p:ph type="sldNum" sz="quarter" idx="10"/>
          </p:nvPr>
        </p:nvSpPr>
        <p:spPr/>
        <p:txBody>
          <a:bodyPr/>
          <a:lstStyle/>
          <a:p>
            <a:fld id="{30BBD006-FC51-4525-9FD0-1CB4F0D5A4A6}" type="slidenum">
              <a:rPr lang="es-PE" smtClean="0"/>
              <a:t>13</a:t>
            </a:fld>
            <a:endParaRPr lang="es-PE"/>
          </a:p>
        </p:txBody>
      </p:sp>
    </p:spTree>
    <p:extLst>
      <p:ext uri="{BB962C8B-B14F-4D97-AF65-F5344CB8AC3E}">
        <p14:creationId xmlns:p14="http://schemas.microsoft.com/office/powerpoint/2010/main" val="33066858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PE" dirty="0"/>
          </a:p>
        </p:txBody>
      </p:sp>
      <p:sp>
        <p:nvSpPr>
          <p:cNvPr id="4" name="3 Marcador de número de diapositiva"/>
          <p:cNvSpPr>
            <a:spLocks noGrp="1"/>
          </p:cNvSpPr>
          <p:nvPr>
            <p:ph type="sldNum" sz="quarter" idx="10"/>
          </p:nvPr>
        </p:nvSpPr>
        <p:spPr/>
        <p:txBody>
          <a:bodyPr/>
          <a:lstStyle/>
          <a:p>
            <a:fld id="{30BBD006-FC51-4525-9FD0-1CB4F0D5A4A6}" type="slidenum">
              <a:rPr lang="es-PE" smtClean="0"/>
              <a:t>14</a:t>
            </a:fld>
            <a:endParaRPr lang="es-PE"/>
          </a:p>
        </p:txBody>
      </p:sp>
    </p:spTree>
    <p:extLst>
      <p:ext uri="{BB962C8B-B14F-4D97-AF65-F5344CB8AC3E}">
        <p14:creationId xmlns:p14="http://schemas.microsoft.com/office/powerpoint/2010/main" val="26453770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p:txBody>
      </p:sp>
      <p:sp>
        <p:nvSpPr>
          <p:cNvPr id="4" name="Marcador de encabezado 3"/>
          <p:cNvSpPr>
            <a:spLocks noGrp="1"/>
          </p:cNvSpPr>
          <p:nvPr>
            <p:ph type="hdr" sz="quarter" idx="10"/>
          </p:nvPr>
        </p:nvSpPr>
        <p:spPr/>
        <p:txBody>
          <a:bodyPr/>
          <a:lstStyle/>
          <a:p>
            <a:r>
              <a:rPr lang="es-ES"/>
              <a:t>II Programa de Especializaciòn en INTRODUCCIÓN AL DATA SCIENCE </a:t>
            </a:r>
            <a:endParaRPr lang="es-ES" dirty="0"/>
          </a:p>
        </p:txBody>
      </p:sp>
      <p:sp>
        <p:nvSpPr>
          <p:cNvPr id="5" name="Marcador de pie de página 4"/>
          <p:cNvSpPr>
            <a:spLocks noGrp="1"/>
          </p:cNvSpPr>
          <p:nvPr>
            <p:ph type="ftr" sz="quarter" idx="11"/>
          </p:nvPr>
        </p:nvSpPr>
        <p:spPr/>
        <p:txBody>
          <a:bodyPr/>
          <a:lstStyle/>
          <a:p>
            <a:r>
              <a:rPr lang="es-ES"/>
              <a:t>Módulo MODELER</a:t>
            </a:r>
            <a:endParaRPr lang="es-ES" dirty="0"/>
          </a:p>
        </p:txBody>
      </p:sp>
      <p:sp>
        <p:nvSpPr>
          <p:cNvPr id="6" name="Marcador de número de diapositiva 5"/>
          <p:cNvSpPr>
            <a:spLocks noGrp="1"/>
          </p:cNvSpPr>
          <p:nvPr>
            <p:ph type="sldNum" sz="quarter" idx="12"/>
          </p:nvPr>
        </p:nvSpPr>
        <p:spPr/>
        <p:txBody>
          <a:bodyPr/>
          <a:lstStyle/>
          <a:p>
            <a:fld id="{04304DBA-57E0-4B75-BDF0-CA3EBBA00F3D}" type="slidenum">
              <a:rPr lang="es-ES" smtClean="0"/>
              <a:t>18</a:t>
            </a:fld>
            <a:endParaRPr lang="es-ES" dirty="0"/>
          </a:p>
        </p:txBody>
      </p:sp>
    </p:spTree>
    <p:extLst>
      <p:ext uri="{BB962C8B-B14F-4D97-AF65-F5344CB8AC3E}">
        <p14:creationId xmlns:p14="http://schemas.microsoft.com/office/powerpoint/2010/main" val="29431102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p:txBody>
      </p:sp>
      <p:sp>
        <p:nvSpPr>
          <p:cNvPr id="4" name="Marcador de encabezado 3"/>
          <p:cNvSpPr>
            <a:spLocks noGrp="1"/>
          </p:cNvSpPr>
          <p:nvPr>
            <p:ph type="hdr" sz="quarter" idx="10"/>
          </p:nvPr>
        </p:nvSpPr>
        <p:spPr/>
        <p:txBody>
          <a:bodyPr/>
          <a:lstStyle/>
          <a:p>
            <a:r>
              <a:rPr lang="es-ES"/>
              <a:t>II Programa de Especializaciòn en INTRODUCCIÓN AL DATA SCIENCE </a:t>
            </a:r>
            <a:endParaRPr lang="es-ES" dirty="0"/>
          </a:p>
        </p:txBody>
      </p:sp>
      <p:sp>
        <p:nvSpPr>
          <p:cNvPr id="5" name="Marcador de pie de página 4"/>
          <p:cNvSpPr>
            <a:spLocks noGrp="1"/>
          </p:cNvSpPr>
          <p:nvPr>
            <p:ph type="ftr" sz="quarter" idx="11"/>
          </p:nvPr>
        </p:nvSpPr>
        <p:spPr/>
        <p:txBody>
          <a:bodyPr/>
          <a:lstStyle/>
          <a:p>
            <a:r>
              <a:rPr lang="es-ES"/>
              <a:t>Módulo MODELER</a:t>
            </a:r>
            <a:endParaRPr lang="es-ES" dirty="0"/>
          </a:p>
        </p:txBody>
      </p:sp>
      <p:sp>
        <p:nvSpPr>
          <p:cNvPr id="6" name="Marcador de número de diapositiva 5"/>
          <p:cNvSpPr>
            <a:spLocks noGrp="1"/>
          </p:cNvSpPr>
          <p:nvPr>
            <p:ph type="sldNum" sz="quarter" idx="12"/>
          </p:nvPr>
        </p:nvSpPr>
        <p:spPr/>
        <p:txBody>
          <a:bodyPr/>
          <a:lstStyle/>
          <a:p>
            <a:fld id="{04304DBA-57E0-4B75-BDF0-CA3EBBA00F3D}" type="slidenum">
              <a:rPr lang="es-ES" smtClean="0"/>
              <a:t>19</a:t>
            </a:fld>
            <a:endParaRPr lang="es-ES" dirty="0"/>
          </a:p>
        </p:txBody>
      </p:sp>
    </p:spTree>
    <p:extLst>
      <p:ext uri="{BB962C8B-B14F-4D97-AF65-F5344CB8AC3E}">
        <p14:creationId xmlns:p14="http://schemas.microsoft.com/office/powerpoint/2010/main" val="2420052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p:txBody>
      </p:sp>
      <p:sp>
        <p:nvSpPr>
          <p:cNvPr id="4" name="Marcador de encabezado 3"/>
          <p:cNvSpPr>
            <a:spLocks noGrp="1"/>
          </p:cNvSpPr>
          <p:nvPr>
            <p:ph type="hdr" sz="quarter" idx="10"/>
          </p:nvPr>
        </p:nvSpPr>
        <p:spPr/>
        <p:txBody>
          <a:bodyPr/>
          <a:lstStyle/>
          <a:p>
            <a:r>
              <a:rPr lang="es-ES"/>
              <a:t>II Programa de Especializaciòn en INTRODUCCIÓN AL DATA SCIENCE </a:t>
            </a:r>
            <a:endParaRPr lang="es-ES" dirty="0"/>
          </a:p>
        </p:txBody>
      </p:sp>
      <p:sp>
        <p:nvSpPr>
          <p:cNvPr id="5" name="Marcador de pie de página 4"/>
          <p:cNvSpPr>
            <a:spLocks noGrp="1"/>
          </p:cNvSpPr>
          <p:nvPr>
            <p:ph type="ftr" sz="quarter" idx="11"/>
          </p:nvPr>
        </p:nvSpPr>
        <p:spPr/>
        <p:txBody>
          <a:bodyPr/>
          <a:lstStyle/>
          <a:p>
            <a:r>
              <a:rPr lang="es-ES"/>
              <a:t>Módulo MODELER</a:t>
            </a:r>
            <a:endParaRPr lang="es-ES" dirty="0"/>
          </a:p>
        </p:txBody>
      </p:sp>
      <p:sp>
        <p:nvSpPr>
          <p:cNvPr id="6" name="Marcador de número de diapositiva 5"/>
          <p:cNvSpPr>
            <a:spLocks noGrp="1"/>
          </p:cNvSpPr>
          <p:nvPr>
            <p:ph type="sldNum" sz="quarter" idx="12"/>
          </p:nvPr>
        </p:nvSpPr>
        <p:spPr/>
        <p:txBody>
          <a:bodyPr/>
          <a:lstStyle/>
          <a:p>
            <a:fld id="{04304DBA-57E0-4B75-BDF0-CA3EBBA00F3D}" type="slidenum">
              <a:rPr lang="es-ES" smtClean="0"/>
              <a:t>20</a:t>
            </a:fld>
            <a:endParaRPr lang="es-ES" dirty="0"/>
          </a:p>
        </p:txBody>
      </p:sp>
    </p:spTree>
    <p:extLst>
      <p:ext uri="{BB962C8B-B14F-4D97-AF65-F5344CB8AC3E}">
        <p14:creationId xmlns:p14="http://schemas.microsoft.com/office/powerpoint/2010/main" val="29815851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p:txBody>
      </p:sp>
      <p:sp>
        <p:nvSpPr>
          <p:cNvPr id="4" name="Marcador de encabezado 3"/>
          <p:cNvSpPr>
            <a:spLocks noGrp="1"/>
          </p:cNvSpPr>
          <p:nvPr>
            <p:ph type="hdr" sz="quarter" idx="10"/>
          </p:nvPr>
        </p:nvSpPr>
        <p:spPr/>
        <p:txBody>
          <a:bodyPr/>
          <a:lstStyle/>
          <a:p>
            <a:r>
              <a:rPr lang="es-ES"/>
              <a:t>II Programa de Especializaciòn en INTRODUCCIÓN AL DATA SCIENCE </a:t>
            </a:r>
            <a:endParaRPr lang="es-ES" dirty="0"/>
          </a:p>
        </p:txBody>
      </p:sp>
      <p:sp>
        <p:nvSpPr>
          <p:cNvPr id="5" name="Marcador de pie de página 4"/>
          <p:cNvSpPr>
            <a:spLocks noGrp="1"/>
          </p:cNvSpPr>
          <p:nvPr>
            <p:ph type="ftr" sz="quarter" idx="11"/>
          </p:nvPr>
        </p:nvSpPr>
        <p:spPr/>
        <p:txBody>
          <a:bodyPr/>
          <a:lstStyle/>
          <a:p>
            <a:r>
              <a:rPr lang="es-ES"/>
              <a:t>Módulo MODELER</a:t>
            </a:r>
            <a:endParaRPr lang="es-ES" dirty="0"/>
          </a:p>
        </p:txBody>
      </p:sp>
      <p:sp>
        <p:nvSpPr>
          <p:cNvPr id="6" name="Marcador de número de diapositiva 5"/>
          <p:cNvSpPr>
            <a:spLocks noGrp="1"/>
          </p:cNvSpPr>
          <p:nvPr>
            <p:ph type="sldNum" sz="quarter" idx="12"/>
          </p:nvPr>
        </p:nvSpPr>
        <p:spPr/>
        <p:txBody>
          <a:bodyPr/>
          <a:lstStyle/>
          <a:p>
            <a:fld id="{04304DBA-57E0-4B75-BDF0-CA3EBBA00F3D}" type="slidenum">
              <a:rPr lang="es-ES" smtClean="0"/>
              <a:t>21</a:t>
            </a:fld>
            <a:endParaRPr lang="es-ES" dirty="0"/>
          </a:p>
        </p:txBody>
      </p:sp>
    </p:spTree>
    <p:extLst>
      <p:ext uri="{BB962C8B-B14F-4D97-AF65-F5344CB8AC3E}">
        <p14:creationId xmlns:p14="http://schemas.microsoft.com/office/powerpoint/2010/main" val="19113567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p:txBody>
      </p:sp>
      <p:sp>
        <p:nvSpPr>
          <p:cNvPr id="4" name="Marcador de encabezado 3"/>
          <p:cNvSpPr>
            <a:spLocks noGrp="1"/>
          </p:cNvSpPr>
          <p:nvPr>
            <p:ph type="hdr" sz="quarter" idx="10"/>
          </p:nvPr>
        </p:nvSpPr>
        <p:spPr/>
        <p:txBody>
          <a:bodyPr/>
          <a:lstStyle/>
          <a:p>
            <a:r>
              <a:rPr lang="es-ES"/>
              <a:t>II Programa de Especializaciòn en INTRODUCCIÓN AL DATA SCIENCE </a:t>
            </a:r>
            <a:endParaRPr lang="es-ES" dirty="0"/>
          </a:p>
        </p:txBody>
      </p:sp>
      <p:sp>
        <p:nvSpPr>
          <p:cNvPr id="5" name="Marcador de pie de página 4"/>
          <p:cNvSpPr>
            <a:spLocks noGrp="1"/>
          </p:cNvSpPr>
          <p:nvPr>
            <p:ph type="ftr" sz="quarter" idx="11"/>
          </p:nvPr>
        </p:nvSpPr>
        <p:spPr/>
        <p:txBody>
          <a:bodyPr/>
          <a:lstStyle/>
          <a:p>
            <a:r>
              <a:rPr lang="es-ES"/>
              <a:t>Módulo MODELER</a:t>
            </a:r>
            <a:endParaRPr lang="es-ES" dirty="0"/>
          </a:p>
        </p:txBody>
      </p:sp>
      <p:sp>
        <p:nvSpPr>
          <p:cNvPr id="6" name="Marcador de número de diapositiva 5"/>
          <p:cNvSpPr>
            <a:spLocks noGrp="1"/>
          </p:cNvSpPr>
          <p:nvPr>
            <p:ph type="sldNum" sz="quarter" idx="12"/>
          </p:nvPr>
        </p:nvSpPr>
        <p:spPr/>
        <p:txBody>
          <a:bodyPr/>
          <a:lstStyle/>
          <a:p>
            <a:fld id="{04304DBA-57E0-4B75-BDF0-CA3EBBA00F3D}" type="slidenum">
              <a:rPr lang="es-ES" smtClean="0"/>
              <a:t>22</a:t>
            </a:fld>
            <a:endParaRPr lang="es-ES" dirty="0"/>
          </a:p>
        </p:txBody>
      </p:sp>
    </p:spTree>
    <p:extLst>
      <p:ext uri="{BB962C8B-B14F-4D97-AF65-F5344CB8AC3E}">
        <p14:creationId xmlns:p14="http://schemas.microsoft.com/office/powerpoint/2010/main" val="6586911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p:txBody>
      </p:sp>
      <p:sp>
        <p:nvSpPr>
          <p:cNvPr id="4" name="Marcador de encabezado 3"/>
          <p:cNvSpPr>
            <a:spLocks noGrp="1"/>
          </p:cNvSpPr>
          <p:nvPr>
            <p:ph type="hdr" sz="quarter" idx="10"/>
          </p:nvPr>
        </p:nvSpPr>
        <p:spPr/>
        <p:txBody>
          <a:bodyPr/>
          <a:lstStyle/>
          <a:p>
            <a:r>
              <a:rPr lang="es-ES"/>
              <a:t>II Programa de Especializaciòn en INTRODUCCIÓN AL DATA SCIENCE </a:t>
            </a:r>
            <a:endParaRPr lang="es-ES" dirty="0"/>
          </a:p>
        </p:txBody>
      </p:sp>
      <p:sp>
        <p:nvSpPr>
          <p:cNvPr id="5" name="Marcador de pie de página 4"/>
          <p:cNvSpPr>
            <a:spLocks noGrp="1"/>
          </p:cNvSpPr>
          <p:nvPr>
            <p:ph type="ftr" sz="quarter" idx="11"/>
          </p:nvPr>
        </p:nvSpPr>
        <p:spPr/>
        <p:txBody>
          <a:bodyPr/>
          <a:lstStyle/>
          <a:p>
            <a:r>
              <a:rPr lang="es-ES"/>
              <a:t>Módulo MODELER</a:t>
            </a:r>
            <a:endParaRPr lang="es-ES" dirty="0"/>
          </a:p>
        </p:txBody>
      </p:sp>
      <p:sp>
        <p:nvSpPr>
          <p:cNvPr id="6" name="Marcador de número de diapositiva 5"/>
          <p:cNvSpPr>
            <a:spLocks noGrp="1"/>
          </p:cNvSpPr>
          <p:nvPr>
            <p:ph type="sldNum" sz="quarter" idx="12"/>
          </p:nvPr>
        </p:nvSpPr>
        <p:spPr/>
        <p:txBody>
          <a:bodyPr/>
          <a:lstStyle/>
          <a:p>
            <a:fld id="{04304DBA-57E0-4B75-BDF0-CA3EBBA00F3D}" type="slidenum">
              <a:rPr lang="es-ES" smtClean="0"/>
              <a:t>23</a:t>
            </a:fld>
            <a:endParaRPr lang="es-ES" dirty="0"/>
          </a:p>
        </p:txBody>
      </p:sp>
    </p:spTree>
    <p:extLst>
      <p:ext uri="{BB962C8B-B14F-4D97-AF65-F5344CB8AC3E}">
        <p14:creationId xmlns:p14="http://schemas.microsoft.com/office/powerpoint/2010/main" val="39766080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p:txBody>
      </p:sp>
      <p:sp>
        <p:nvSpPr>
          <p:cNvPr id="4" name="Marcador de encabezado 3"/>
          <p:cNvSpPr>
            <a:spLocks noGrp="1"/>
          </p:cNvSpPr>
          <p:nvPr>
            <p:ph type="hdr" sz="quarter" idx="10"/>
          </p:nvPr>
        </p:nvSpPr>
        <p:spPr/>
        <p:txBody>
          <a:bodyPr/>
          <a:lstStyle/>
          <a:p>
            <a:r>
              <a:rPr lang="es-ES"/>
              <a:t>II Programa de Especializaciòn en INTRODUCCIÓN AL DATA SCIENCE </a:t>
            </a:r>
            <a:endParaRPr lang="es-ES" dirty="0"/>
          </a:p>
        </p:txBody>
      </p:sp>
      <p:sp>
        <p:nvSpPr>
          <p:cNvPr id="5" name="Marcador de pie de página 4"/>
          <p:cNvSpPr>
            <a:spLocks noGrp="1"/>
          </p:cNvSpPr>
          <p:nvPr>
            <p:ph type="ftr" sz="quarter" idx="11"/>
          </p:nvPr>
        </p:nvSpPr>
        <p:spPr/>
        <p:txBody>
          <a:bodyPr/>
          <a:lstStyle/>
          <a:p>
            <a:r>
              <a:rPr lang="es-ES"/>
              <a:t>Módulo MODELER</a:t>
            </a:r>
            <a:endParaRPr lang="es-ES" dirty="0"/>
          </a:p>
        </p:txBody>
      </p:sp>
      <p:sp>
        <p:nvSpPr>
          <p:cNvPr id="6" name="Marcador de número de diapositiva 5"/>
          <p:cNvSpPr>
            <a:spLocks noGrp="1"/>
          </p:cNvSpPr>
          <p:nvPr>
            <p:ph type="sldNum" sz="quarter" idx="12"/>
          </p:nvPr>
        </p:nvSpPr>
        <p:spPr/>
        <p:txBody>
          <a:bodyPr/>
          <a:lstStyle/>
          <a:p>
            <a:fld id="{04304DBA-57E0-4B75-BDF0-CA3EBBA00F3D}" type="slidenum">
              <a:rPr lang="es-ES" smtClean="0"/>
              <a:t>24</a:t>
            </a:fld>
            <a:endParaRPr lang="es-ES" dirty="0"/>
          </a:p>
        </p:txBody>
      </p:sp>
    </p:spTree>
    <p:extLst>
      <p:ext uri="{BB962C8B-B14F-4D97-AF65-F5344CB8AC3E}">
        <p14:creationId xmlns:p14="http://schemas.microsoft.com/office/powerpoint/2010/main" val="32000107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encabezado 3"/>
          <p:cNvSpPr>
            <a:spLocks noGrp="1"/>
          </p:cNvSpPr>
          <p:nvPr>
            <p:ph type="hdr" sz="quarter" idx="10"/>
          </p:nvPr>
        </p:nvSpPr>
        <p:spPr/>
        <p:txBody>
          <a:bodyPr/>
          <a:lstStyle/>
          <a:p>
            <a:r>
              <a:rPr lang="es-ES" dirty="0"/>
              <a:t>II Programa de </a:t>
            </a:r>
            <a:r>
              <a:rPr lang="es-ES" dirty="0" err="1"/>
              <a:t>Especializaciòn</a:t>
            </a:r>
            <a:r>
              <a:rPr lang="es-ES"/>
              <a:t> en INTRODUCCIÓN AL DATA SCIENCE </a:t>
            </a:r>
          </a:p>
        </p:txBody>
      </p:sp>
      <p:sp>
        <p:nvSpPr>
          <p:cNvPr id="5" name="Marcador de número de diapositiva 4"/>
          <p:cNvSpPr>
            <a:spLocks noGrp="1"/>
          </p:cNvSpPr>
          <p:nvPr>
            <p:ph type="sldNum" sz="quarter" idx="11"/>
          </p:nvPr>
        </p:nvSpPr>
        <p:spPr/>
        <p:txBody>
          <a:bodyPr/>
          <a:lstStyle/>
          <a:p>
            <a:fld id="{04304DBA-57E0-4B75-BDF0-CA3EBBA00F3D}" type="slidenum">
              <a:rPr lang="es-ES" smtClean="0"/>
              <a:t>2</a:t>
            </a:fld>
            <a:endParaRPr lang="es-ES"/>
          </a:p>
        </p:txBody>
      </p:sp>
      <p:sp>
        <p:nvSpPr>
          <p:cNvPr id="6" name="Marcador de pie de página 5"/>
          <p:cNvSpPr>
            <a:spLocks noGrp="1"/>
          </p:cNvSpPr>
          <p:nvPr>
            <p:ph type="ftr" sz="quarter" idx="12"/>
          </p:nvPr>
        </p:nvSpPr>
        <p:spPr/>
        <p:txBody>
          <a:bodyPr/>
          <a:lstStyle/>
          <a:p>
            <a:r>
              <a:rPr lang="es-ES"/>
              <a:t>Módulo MODELER</a:t>
            </a:r>
          </a:p>
        </p:txBody>
      </p:sp>
    </p:spTree>
    <p:extLst>
      <p:ext uri="{BB962C8B-B14F-4D97-AF65-F5344CB8AC3E}">
        <p14:creationId xmlns:p14="http://schemas.microsoft.com/office/powerpoint/2010/main" val="21602760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p:txBody>
      </p:sp>
      <p:sp>
        <p:nvSpPr>
          <p:cNvPr id="4" name="Marcador de encabezado 3"/>
          <p:cNvSpPr>
            <a:spLocks noGrp="1"/>
          </p:cNvSpPr>
          <p:nvPr>
            <p:ph type="hdr" sz="quarter" idx="10"/>
          </p:nvPr>
        </p:nvSpPr>
        <p:spPr/>
        <p:txBody>
          <a:bodyPr/>
          <a:lstStyle/>
          <a:p>
            <a:r>
              <a:rPr lang="es-ES"/>
              <a:t>II Programa de Especializaciòn en INTRODUCCIÓN AL DATA SCIENCE </a:t>
            </a:r>
            <a:endParaRPr lang="es-ES" dirty="0"/>
          </a:p>
        </p:txBody>
      </p:sp>
      <p:sp>
        <p:nvSpPr>
          <p:cNvPr id="5" name="Marcador de pie de página 4"/>
          <p:cNvSpPr>
            <a:spLocks noGrp="1"/>
          </p:cNvSpPr>
          <p:nvPr>
            <p:ph type="ftr" sz="quarter" idx="11"/>
          </p:nvPr>
        </p:nvSpPr>
        <p:spPr/>
        <p:txBody>
          <a:bodyPr/>
          <a:lstStyle/>
          <a:p>
            <a:r>
              <a:rPr lang="es-ES"/>
              <a:t>Módulo MODELER</a:t>
            </a:r>
            <a:endParaRPr lang="es-ES" dirty="0"/>
          </a:p>
        </p:txBody>
      </p:sp>
      <p:sp>
        <p:nvSpPr>
          <p:cNvPr id="6" name="Marcador de número de diapositiva 5"/>
          <p:cNvSpPr>
            <a:spLocks noGrp="1"/>
          </p:cNvSpPr>
          <p:nvPr>
            <p:ph type="sldNum" sz="quarter" idx="12"/>
          </p:nvPr>
        </p:nvSpPr>
        <p:spPr/>
        <p:txBody>
          <a:bodyPr/>
          <a:lstStyle/>
          <a:p>
            <a:fld id="{04304DBA-57E0-4B75-BDF0-CA3EBBA00F3D}" type="slidenum">
              <a:rPr lang="es-ES" smtClean="0"/>
              <a:t>25</a:t>
            </a:fld>
            <a:endParaRPr lang="es-ES" dirty="0"/>
          </a:p>
        </p:txBody>
      </p:sp>
    </p:spTree>
    <p:extLst>
      <p:ext uri="{BB962C8B-B14F-4D97-AF65-F5344CB8AC3E}">
        <p14:creationId xmlns:p14="http://schemas.microsoft.com/office/powerpoint/2010/main" val="167183796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p:txBody>
      </p:sp>
      <p:sp>
        <p:nvSpPr>
          <p:cNvPr id="4" name="Marcador de encabezado 3"/>
          <p:cNvSpPr>
            <a:spLocks noGrp="1"/>
          </p:cNvSpPr>
          <p:nvPr>
            <p:ph type="hdr" sz="quarter" idx="10"/>
          </p:nvPr>
        </p:nvSpPr>
        <p:spPr/>
        <p:txBody>
          <a:bodyPr/>
          <a:lstStyle/>
          <a:p>
            <a:r>
              <a:rPr lang="es-ES"/>
              <a:t>II Programa de Especializaciòn en INTRODUCCIÓN AL DATA SCIENCE </a:t>
            </a:r>
            <a:endParaRPr lang="es-ES" dirty="0"/>
          </a:p>
        </p:txBody>
      </p:sp>
      <p:sp>
        <p:nvSpPr>
          <p:cNvPr id="5" name="Marcador de pie de página 4"/>
          <p:cNvSpPr>
            <a:spLocks noGrp="1"/>
          </p:cNvSpPr>
          <p:nvPr>
            <p:ph type="ftr" sz="quarter" idx="11"/>
          </p:nvPr>
        </p:nvSpPr>
        <p:spPr/>
        <p:txBody>
          <a:bodyPr/>
          <a:lstStyle/>
          <a:p>
            <a:r>
              <a:rPr lang="es-ES"/>
              <a:t>Módulo MODELER</a:t>
            </a:r>
            <a:endParaRPr lang="es-ES" dirty="0"/>
          </a:p>
        </p:txBody>
      </p:sp>
      <p:sp>
        <p:nvSpPr>
          <p:cNvPr id="6" name="Marcador de número de diapositiva 5"/>
          <p:cNvSpPr>
            <a:spLocks noGrp="1"/>
          </p:cNvSpPr>
          <p:nvPr>
            <p:ph type="sldNum" sz="quarter" idx="12"/>
          </p:nvPr>
        </p:nvSpPr>
        <p:spPr/>
        <p:txBody>
          <a:bodyPr/>
          <a:lstStyle/>
          <a:p>
            <a:fld id="{04304DBA-57E0-4B75-BDF0-CA3EBBA00F3D}" type="slidenum">
              <a:rPr lang="es-ES" smtClean="0"/>
              <a:t>26</a:t>
            </a:fld>
            <a:endParaRPr lang="es-ES" dirty="0"/>
          </a:p>
        </p:txBody>
      </p:sp>
    </p:spTree>
    <p:extLst>
      <p:ext uri="{BB962C8B-B14F-4D97-AF65-F5344CB8AC3E}">
        <p14:creationId xmlns:p14="http://schemas.microsoft.com/office/powerpoint/2010/main" val="319521550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p:txBody>
      </p:sp>
      <p:sp>
        <p:nvSpPr>
          <p:cNvPr id="4" name="Marcador de encabezado 3"/>
          <p:cNvSpPr>
            <a:spLocks noGrp="1"/>
          </p:cNvSpPr>
          <p:nvPr>
            <p:ph type="hdr" sz="quarter" idx="10"/>
          </p:nvPr>
        </p:nvSpPr>
        <p:spPr/>
        <p:txBody>
          <a:bodyPr/>
          <a:lstStyle/>
          <a:p>
            <a:r>
              <a:rPr lang="es-ES"/>
              <a:t>II Programa de Especializaciòn en INTRODUCCIÓN AL DATA SCIENCE </a:t>
            </a:r>
            <a:endParaRPr lang="es-ES" dirty="0"/>
          </a:p>
        </p:txBody>
      </p:sp>
      <p:sp>
        <p:nvSpPr>
          <p:cNvPr id="5" name="Marcador de pie de página 4"/>
          <p:cNvSpPr>
            <a:spLocks noGrp="1"/>
          </p:cNvSpPr>
          <p:nvPr>
            <p:ph type="ftr" sz="quarter" idx="11"/>
          </p:nvPr>
        </p:nvSpPr>
        <p:spPr/>
        <p:txBody>
          <a:bodyPr/>
          <a:lstStyle/>
          <a:p>
            <a:r>
              <a:rPr lang="es-ES"/>
              <a:t>Módulo MODELER</a:t>
            </a:r>
            <a:endParaRPr lang="es-ES" dirty="0"/>
          </a:p>
        </p:txBody>
      </p:sp>
      <p:sp>
        <p:nvSpPr>
          <p:cNvPr id="6" name="Marcador de número de diapositiva 5"/>
          <p:cNvSpPr>
            <a:spLocks noGrp="1"/>
          </p:cNvSpPr>
          <p:nvPr>
            <p:ph type="sldNum" sz="quarter" idx="12"/>
          </p:nvPr>
        </p:nvSpPr>
        <p:spPr/>
        <p:txBody>
          <a:bodyPr/>
          <a:lstStyle/>
          <a:p>
            <a:fld id="{04304DBA-57E0-4B75-BDF0-CA3EBBA00F3D}" type="slidenum">
              <a:rPr lang="es-ES" smtClean="0"/>
              <a:t>27</a:t>
            </a:fld>
            <a:endParaRPr lang="es-ES" dirty="0"/>
          </a:p>
        </p:txBody>
      </p:sp>
    </p:spTree>
    <p:extLst>
      <p:ext uri="{BB962C8B-B14F-4D97-AF65-F5344CB8AC3E}">
        <p14:creationId xmlns:p14="http://schemas.microsoft.com/office/powerpoint/2010/main" val="6574770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p:txBody>
      </p:sp>
      <p:sp>
        <p:nvSpPr>
          <p:cNvPr id="4" name="Marcador de encabezado 3"/>
          <p:cNvSpPr>
            <a:spLocks noGrp="1"/>
          </p:cNvSpPr>
          <p:nvPr>
            <p:ph type="hdr" sz="quarter" idx="10"/>
          </p:nvPr>
        </p:nvSpPr>
        <p:spPr/>
        <p:txBody>
          <a:bodyPr/>
          <a:lstStyle/>
          <a:p>
            <a:r>
              <a:rPr lang="es-ES"/>
              <a:t>II Programa de Especializaciòn en INTRODUCCIÓN AL DATA SCIENCE </a:t>
            </a:r>
            <a:endParaRPr lang="es-ES" dirty="0"/>
          </a:p>
        </p:txBody>
      </p:sp>
      <p:sp>
        <p:nvSpPr>
          <p:cNvPr id="5" name="Marcador de pie de página 4"/>
          <p:cNvSpPr>
            <a:spLocks noGrp="1"/>
          </p:cNvSpPr>
          <p:nvPr>
            <p:ph type="ftr" sz="quarter" idx="11"/>
          </p:nvPr>
        </p:nvSpPr>
        <p:spPr/>
        <p:txBody>
          <a:bodyPr/>
          <a:lstStyle/>
          <a:p>
            <a:r>
              <a:rPr lang="es-ES"/>
              <a:t>Módulo MODELER</a:t>
            </a:r>
            <a:endParaRPr lang="es-ES" dirty="0"/>
          </a:p>
        </p:txBody>
      </p:sp>
      <p:sp>
        <p:nvSpPr>
          <p:cNvPr id="6" name="Marcador de número de diapositiva 5"/>
          <p:cNvSpPr>
            <a:spLocks noGrp="1"/>
          </p:cNvSpPr>
          <p:nvPr>
            <p:ph type="sldNum" sz="quarter" idx="12"/>
          </p:nvPr>
        </p:nvSpPr>
        <p:spPr/>
        <p:txBody>
          <a:bodyPr/>
          <a:lstStyle/>
          <a:p>
            <a:fld id="{04304DBA-57E0-4B75-BDF0-CA3EBBA00F3D}" type="slidenum">
              <a:rPr lang="es-ES" smtClean="0"/>
              <a:t>28</a:t>
            </a:fld>
            <a:endParaRPr lang="es-ES" dirty="0"/>
          </a:p>
        </p:txBody>
      </p:sp>
    </p:spTree>
    <p:extLst>
      <p:ext uri="{BB962C8B-B14F-4D97-AF65-F5344CB8AC3E}">
        <p14:creationId xmlns:p14="http://schemas.microsoft.com/office/powerpoint/2010/main" val="419789765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p:txBody>
      </p:sp>
      <p:sp>
        <p:nvSpPr>
          <p:cNvPr id="4" name="Marcador de encabezado 3"/>
          <p:cNvSpPr>
            <a:spLocks noGrp="1"/>
          </p:cNvSpPr>
          <p:nvPr>
            <p:ph type="hdr" sz="quarter" idx="10"/>
          </p:nvPr>
        </p:nvSpPr>
        <p:spPr/>
        <p:txBody>
          <a:bodyPr/>
          <a:lstStyle/>
          <a:p>
            <a:r>
              <a:rPr lang="es-ES"/>
              <a:t>II Programa de Especializaciòn en INTRODUCCIÓN AL DATA SCIENCE </a:t>
            </a:r>
            <a:endParaRPr lang="es-ES" dirty="0"/>
          </a:p>
        </p:txBody>
      </p:sp>
      <p:sp>
        <p:nvSpPr>
          <p:cNvPr id="5" name="Marcador de pie de página 4"/>
          <p:cNvSpPr>
            <a:spLocks noGrp="1"/>
          </p:cNvSpPr>
          <p:nvPr>
            <p:ph type="ftr" sz="quarter" idx="11"/>
          </p:nvPr>
        </p:nvSpPr>
        <p:spPr/>
        <p:txBody>
          <a:bodyPr/>
          <a:lstStyle/>
          <a:p>
            <a:r>
              <a:rPr lang="es-ES"/>
              <a:t>Módulo MODELER</a:t>
            </a:r>
            <a:endParaRPr lang="es-ES" dirty="0"/>
          </a:p>
        </p:txBody>
      </p:sp>
      <p:sp>
        <p:nvSpPr>
          <p:cNvPr id="6" name="Marcador de número de diapositiva 5"/>
          <p:cNvSpPr>
            <a:spLocks noGrp="1"/>
          </p:cNvSpPr>
          <p:nvPr>
            <p:ph type="sldNum" sz="quarter" idx="12"/>
          </p:nvPr>
        </p:nvSpPr>
        <p:spPr/>
        <p:txBody>
          <a:bodyPr/>
          <a:lstStyle/>
          <a:p>
            <a:fld id="{04304DBA-57E0-4B75-BDF0-CA3EBBA00F3D}" type="slidenum">
              <a:rPr lang="es-ES" smtClean="0"/>
              <a:t>29</a:t>
            </a:fld>
            <a:endParaRPr lang="es-ES" dirty="0"/>
          </a:p>
        </p:txBody>
      </p:sp>
    </p:spTree>
    <p:extLst>
      <p:ext uri="{BB962C8B-B14F-4D97-AF65-F5344CB8AC3E}">
        <p14:creationId xmlns:p14="http://schemas.microsoft.com/office/powerpoint/2010/main" val="147708108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p:txBody>
      </p:sp>
      <p:sp>
        <p:nvSpPr>
          <p:cNvPr id="4" name="Marcador de encabezado 3"/>
          <p:cNvSpPr>
            <a:spLocks noGrp="1"/>
          </p:cNvSpPr>
          <p:nvPr>
            <p:ph type="hdr" sz="quarter" idx="10"/>
          </p:nvPr>
        </p:nvSpPr>
        <p:spPr/>
        <p:txBody>
          <a:bodyPr/>
          <a:lstStyle/>
          <a:p>
            <a:r>
              <a:rPr lang="es-ES"/>
              <a:t>II Programa de Especializaciòn en INTRODUCCIÓN AL DATA SCIENCE </a:t>
            </a:r>
            <a:endParaRPr lang="es-ES" dirty="0"/>
          </a:p>
        </p:txBody>
      </p:sp>
      <p:sp>
        <p:nvSpPr>
          <p:cNvPr id="5" name="Marcador de pie de página 4"/>
          <p:cNvSpPr>
            <a:spLocks noGrp="1"/>
          </p:cNvSpPr>
          <p:nvPr>
            <p:ph type="ftr" sz="quarter" idx="11"/>
          </p:nvPr>
        </p:nvSpPr>
        <p:spPr/>
        <p:txBody>
          <a:bodyPr/>
          <a:lstStyle/>
          <a:p>
            <a:r>
              <a:rPr lang="es-ES"/>
              <a:t>Módulo MODELER</a:t>
            </a:r>
            <a:endParaRPr lang="es-ES" dirty="0"/>
          </a:p>
        </p:txBody>
      </p:sp>
      <p:sp>
        <p:nvSpPr>
          <p:cNvPr id="6" name="Marcador de número de diapositiva 5"/>
          <p:cNvSpPr>
            <a:spLocks noGrp="1"/>
          </p:cNvSpPr>
          <p:nvPr>
            <p:ph type="sldNum" sz="quarter" idx="12"/>
          </p:nvPr>
        </p:nvSpPr>
        <p:spPr/>
        <p:txBody>
          <a:bodyPr/>
          <a:lstStyle/>
          <a:p>
            <a:fld id="{04304DBA-57E0-4B75-BDF0-CA3EBBA00F3D}" type="slidenum">
              <a:rPr lang="es-ES" smtClean="0"/>
              <a:t>30</a:t>
            </a:fld>
            <a:endParaRPr lang="es-ES" dirty="0"/>
          </a:p>
        </p:txBody>
      </p:sp>
    </p:spTree>
    <p:extLst>
      <p:ext uri="{BB962C8B-B14F-4D97-AF65-F5344CB8AC3E}">
        <p14:creationId xmlns:p14="http://schemas.microsoft.com/office/powerpoint/2010/main" val="249586041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p:txBody>
      </p:sp>
      <p:sp>
        <p:nvSpPr>
          <p:cNvPr id="4" name="Marcador de encabezado 3"/>
          <p:cNvSpPr>
            <a:spLocks noGrp="1"/>
          </p:cNvSpPr>
          <p:nvPr>
            <p:ph type="hdr" sz="quarter" idx="10"/>
          </p:nvPr>
        </p:nvSpPr>
        <p:spPr/>
        <p:txBody>
          <a:bodyPr/>
          <a:lstStyle/>
          <a:p>
            <a:r>
              <a:rPr lang="es-ES"/>
              <a:t>II Programa de Especializaciòn en INTRODUCCIÓN AL DATA SCIENCE </a:t>
            </a:r>
            <a:endParaRPr lang="es-ES" dirty="0"/>
          </a:p>
        </p:txBody>
      </p:sp>
      <p:sp>
        <p:nvSpPr>
          <p:cNvPr id="5" name="Marcador de pie de página 4"/>
          <p:cNvSpPr>
            <a:spLocks noGrp="1"/>
          </p:cNvSpPr>
          <p:nvPr>
            <p:ph type="ftr" sz="quarter" idx="11"/>
          </p:nvPr>
        </p:nvSpPr>
        <p:spPr/>
        <p:txBody>
          <a:bodyPr/>
          <a:lstStyle/>
          <a:p>
            <a:r>
              <a:rPr lang="es-ES"/>
              <a:t>Módulo MODELER</a:t>
            </a:r>
            <a:endParaRPr lang="es-ES" dirty="0"/>
          </a:p>
        </p:txBody>
      </p:sp>
      <p:sp>
        <p:nvSpPr>
          <p:cNvPr id="6" name="Marcador de número de diapositiva 5"/>
          <p:cNvSpPr>
            <a:spLocks noGrp="1"/>
          </p:cNvSpPr>
          <p:nvPr>
            <p:ph type="sldNum" sz="quarter" idx="12"/>
          </p:nvPr>
        </p:nvSpPr>
        <p:spPr/>
        <p:txBody>
          <a:bodyPr/>
          <a:lstStyle/>
          <a:p>
            <a:fld id="{04304DBA-57E0-4B75-BDF0-CA3EBBA00F3D}" type="slidenum">
              <a:rPr lang="es-ES" smtClean="0"/>
              <a:t>31</a:t>
            </a:fld>
            <a:endParaRPr lang="es-ES" dirty="0"/>
          </a:p>
        </p:txBody>
      </p:sp>
    </p:spTree>
    <p:extLst>
      <p:ext uri="{BB962C8B-B14F-4D97-AF65-F5344CB8AC3E}">
        <p14:creationId xmlns:p14="http://schemas.microsoft.com/office/powerpoint/2010/main" val="2239423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p:txBody>
      </p:sp>
      <p:sp>
        <p:nvSpPr>
          <p:cNvPr id="4" name="Marcador de encabezado 3"/>
          <p:cNvSpPr>
            <a:spLocks noGrp="1"/>
          </p:cNvSpPr>
          <p:nvPr>
            <p:ph type="hdr" sz="quarter" idx="10"/>
          </p:nvPr>
        </p:nvSpPr>
        <p:spPr/>
        <p:txBody>
          <a:bodyPr/>
          <a:lstStyle/>
          <a:p>
            <a:r>
              <a:rPr lang="es-ES"/>
              <a:t>II Programa de Especializaciòn en INTRODUCCIÓN AL DATA SCIENCE </a:t>
            </a:r>
            <a:endParaRPr lang="es-ES" dirty="0"/>
          </a:p>
        </p:txBody>
      </p:sp>
      <p:sp>
        <p:nvSpPr>
          <p:cNvPr id="5" name="Marcador de pie de página 4"/>
          <p:cNvSpPr>
            <a:spLocks noGrp="1"/>
          </p:cNvSpPr>
          <p:nvPr>
            <p:ph type="ftr" sz="quarter" idx="11"/>
          </p:nvPr>
        </p:nvSpPr>
        <p:spPr/>
        <p:txBody>
          <a:bodyPr/>
          <a:lstStyle/>
          <a:p>
            <a:r>
              <a:rPr lang="es-ES"/>
              <a:t>Módulo MODELER</a:t>
            </a:r>
            <a:endParaRPr lang="es-ES" dirty="0"/>
          </a:p>
        </p:txBody>
      </p:sp>
      <p:sp>
        <p:nvSpPr>
          <p:cNvPr id="6" name="Marcador de número de diapositiva 5"/>
          <p:cNvSpPr>
            <a:spLocks noGrp="1"/>
          </p:cNvSpPr>
          <p:nvPr>
            <p:ph type="sldNum" sz="quarter" idx="12"/>
          </p:nvPr>
        </p:nvSpPr>
        <p:spPr/>
        <p:txBody>
          <a:bodyPr/>
          <a:lstStyle/>
          <a:p>
            <a:fld id="{04304DBA-57E0-4B75-BDF0-CA3EBBA00F3D}" type="slidenum">
              <a:rPr lang="es-ES" smtClean="0"/>
              <a:t>32</a:t>
            </a:fld>
            <a:endParaRPr lang="es-ES" dirty="0"/>
          </a:p>
        </p:txBody>
      </p:sp>
    </p:spTree>
    <p:extLst>
      <p:ext uri="{BB962C8B-B14F-4D97-AF65-F5344CB8AC3E}">
        <p14:creationId xmlns:p14="http://schemas.microsoft.com/office/powerpoint/2010/main" val="119959102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p:txBody>
      </p:sp>
      <p:sp>
        <p:nvSpPr>
          <p:cNvPr id="4" name="Marcador de encabezado 3"/>
          <p:cNvSpPr>
            <a:spLocks noGrp="1"/>
          </p:cNvSpPr>
          <p:nvPr>
            <p:ph type="hdr" sz="quarter" idx="10"/>
          </p:nvPr>
        </p:nvSpPr>
        <p:spPr/>
        <p:txBody>
          <a:bodyPr/>
          <a:lstStyle/>
          <a:p>
            <a:r>
              <a:rPr lang="es-ES"/>
              <a:t>II Programa de Especializaciòn en INTRODUCCIÓN AL DATA SCIENCE </a:t>
            </a:r>
            <a:endParaRPr lang="es-ES" dirty="0"/>
          </a:p>
        </p:txBody>
      </p:sp>
      <p:sp>
        <p:nvSpPr>
          <p:cNvPr id="5" name="Marcador de pie de página 4"/>
          <p:cNvSpPr>
            <a:spLocks noGrp="1"/>
          </p:cNvSpPr>
          <p:nvPr>
            <p:ph type="ftr" sz="quarter" idx="11"/>
          </p:nvPr>
        </p:nvSpPr>
        <p:spPr/>
        <p:txBody>
          <a:bodyPr/>
          <a:lstStyle/>
          <a:p>
            <a:r>
              <a:rPr lang="es-ES"/>
              <a:t>Módulo MODELER</a:t>
            </a:r>
            <a:endParaRPr lang="es-ES" dirty="0"/>
          </a:p>
        </p:txBody>
      </p:sp>
      <p:sp>
        <p:nvSpPr>
          <p:cNvPr id="6" name="Marcador de número de diapositiva 5"/>
          <p:cNvSpPr>
            <a:spLocks noGrp="1"/>
          </p:cNvSpPr>
          <p:nvPr>
            <p:ph type="sldNum" sz="quarter" idx="12"/>
          </p:nvPr>
        </p:nvSpPr>
        <p:spPr/>
        <p:txBody>
          <a:bodyPr/>
          <a:lstStyle/>
          <a:p>
            <a:fld id="{04304DBA-57E0-4B75-BDF0-CA3EBBA00F3D}" type="slidenum">
              <a:rPr lang="es-ES" smtClean="0"/>
              <a:t>33</a:t>
            </a:fld>
            <a:endParaRPr lang="es-ES" dirty="0"/>
          </a:p>
        </p:txBody>
      </p:sp>
    </p:spTree>
    <p:extLst>
      <p:ext uri="{BB962C8B-B14F-4D97-AF65-F5344CB8AC3E}">
        <p14:creationId xmlns:p14="http://schemas.microsoft.com/office/powerpoint/2010/main" val="165130165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p:txBody>
      </p:sp>
      <p:sp>
        <p:nvSpPr>
          <p:cNvPr id="4" name="Marcador de encabezado 3"/>
          <p:cNvSpPr>
            <a:spLocks noGrp="1"/>
          </p:cNvSpPr>
          <p:nvPr>
            <p:ph type="hdr" sz="quarter" idx="10"/>
          </p:nvPr>
        </p:nvSpPr>
        <p:spPr/>
        <p:txBody>
          <a:bodyPr/>
          <a:lstStyle/>
          <a:p>
            <a:r>
              <a:rPr lang="es-ES"/>
              <a:t>II Programa de Especializaciòn en INTRODUCCIÓN AL DATA SCIENCE </a:t>
            </a:r>
            <a:endParaRPr lang="es-ES" dirty="0"/>
          </a:p>
        </p:txBody>
      </p:sp>
      <p:sp>
        <p:nvSpPr>
          <p:cNvPr id="5" name="Marcador de pie de página 4"/>
          <p:cNvSpPr>
            <a:spLocks noGrp="1"/>
          </p:cNvSpPr>
          <p:nvPr>
            <p:ph type="ftr" sz="quarter" idx="11"/>
          </p:nvPr>
        </p:nvSpPr>
        <p:spPr/>
        <p:txBody>
          <a:bodyPr/>
          <a:lstStyle/>
          <a:p>
            <a:r>
              <a:rPr lang="es-ES"/>
              <a:t>Módulo MODELER</a:t>
            </a:r>
            <a:endParaRPr lang="es-ES" dirty="0"/>
          </a:p>
        </p:txBody>
      </p:sp>
      <p:sp>
        <p:nvSpPr>
          <p:cNvPr id="6" name="Marcador de número de diapositiva 5"/>
          <p:cNvSpPr>
            <a:spLocks noGrp="1"/>
          </p:cNvSpPr>
          <p:nvPr>
            <p:ph type="sldNum" sz="quarter" idx="12"/>
          </p:nvPr>
        </p:nvSpPr>
        <p:spPr/>
        <p:txBody>
          <a:bodyPr/>
          <a:lstStyle/>
          <a:p>
            <a:fld id="{04304DBA-57E0-4B75-BDF0-CA3EBBA00F3D}" type="slidenum">
              <a:rPr lang="es-ES" smtClean="0"/>
              <a:t>34</a:t>
            </a:fld>
            <a:endParaRPr lang="es-ES" dirty="0"/>
          </a:p>
        </p:txBody>
      </p:sp>
    </p:spTree>
    <p:extLst>
      <p:ext uri="{BB962C8B-B14F-4D97-AF65-F5344CB8AC3E}">
        <p14:creationId xmlns:p14="http://schemas.microsoft.com/office/powerpoint/2010/main" val="13929908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PE" dirty="0"/>
          </a:p>
        </p:txBody>
      </p:sp>
      <p:sp>
        <p:nvSpPr>
          <p:cNvPr id="4" name="3 Marcador de número de diapositiva"/>
          <p:cNvSpPr>
            <a:spLocks noGrp="1"/>
          </p:cNvSpPr>
          <p:nvPr>
            <p:ph type="sldNum" sz="quarter" idx="10"/>
          </p:nvPr>
        </p:nvSpPr>
        <p:spPr/>
        <p:txBody>
          <a:bodyPr/>
          <a:lstStyle/>
          <a:p>
            <a:fld id="{30BBD006-FC51-4525-9FD0-1CB4F0D5A4A6}" type="slidenum">
              <a:rPr lang="es-PE" smtClean="0"/>
              <a:t>5</a:t>
            </a:fld>
            <a:endParaRPr lang="es-PE"/>
          </a:p>
        </p:txBody>
      </p:sp>
    </p:spTree>
    <p:extLst>
      <p:ext uri="{BB962C8B-B14F-4D97-AF65-F5344CB8AC3E}">
        <p14:creationId xmlns:p14="http://schemas.microsoft.com/office/powerpoint/2010/main" val="365323458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p:txBody>
      </p:sp>
      <p:sp>
        <p:nvSpPr>
          <p:cNvPr id="4" name="Marcador de encabezado 3"/>
          <p:cNvSpPr>
            <a:spLocks noGrp="1"/>
          </p:cNvSpPr>
          <p:nvPr>
            <p:ph type="hdr" sz="quarter" idx="10"/>
          </p:nvPr>
        </p:nvSpPr>
        <p:spPr/>
        <p:txBody>
          <a:bodyPr/>
          <a:lstStyle/>
          <a:p>
            <a:r>
              <a:rPr lang="es-ES"/>
              <a:t>II Programa de Especializaciòn en INTRODUCCIÓN AL DATA SCIENCE </a:t>
            </a:r>
            <a:endParaRPr lang="es-ES" dirty="0"/>
          </a:p>
        </p:txBody>
      </p:sp>
      <p:sp>
        <p:nvSpPr>
          <p:cNvPr id="5" name="Marcador de pie de página 4"/>
          <p:cNvSpPr>
            <a:spLocks noGrp="1"/>
          </p:cNvSpPr>
          <p:nvPr>
            <p:ph type="ftr" sz="quarter" idx="11"/>
          </p:nvPr>
        </p:nvSpPr>
        <p:spPr/>
        <p:txBody>
          <a:bodyPr/>
          <a:lstStyle/>
          <a:p>
            <a:r>
              <a:rPr lang="es-ES"/>
              <a:t>Módulo MODELER</a:t>
            </a:r>
            <a:endParaRPr lang="es-ES" dirty="0"/>
          </a:p>
        </p:txBody>
      </p:sp>
      <p:sp>
        <p:nvSpPr>
          <p:cNvPr id="6" name="Marcador de número de diapositiva 5"/>
          <p:cNvSpPr>
            <a:spLocks noGrp="1"/>
          </p:cNvSpPr>
          <p:nvPr>
            <p:ph type="sldNum" sz="quarter" idx="12"/>
          </p:nvPr>
        </p:nvSpPr>
        <p:spPr/>
        <p:txBody>
          <a:bodyPr/>
          <a:lstStyle/>
          <a:p>
            <a:fld id="{04304DBA-57E0-4B75-BDF0-CA3EBBA00F3D}" type="slidenum">
              <a:rPr lang="es-ES" smtClean="0"/>
              <a:t>35</a:t>
            </a:fld>
            <a:endParaRPr lang="es-ES" dirty="0"/>
          </a:p>
        </p:txBody>
      </p:sp>
    </p:spTree>
    <p:extLst>
      <p:ext uri="{BB962C8B-B14F-4D97-AF65-F5344CB8AC3E}">
        <p14:creationId xmlns:p14="http://schemas.microsoft.com/office/powerpoint/2010/main" val="378850124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p:txBody>
      </p:sp>
      <p:sp>
        <p:nvSpPr>
          <p:cNvPr id="4" name="Marcador de encabezado 3"/>
          <p:cNvSpPr>
            <a:spLocks noGrp="1"/>
          </p:cNvSpPr>
          <p:nvPr>
            <p:ph type="hdr" sz="quarter" idx="10"/>
          </p:nvPr>
        </p:nvSpPr>
        <p:spPr/>
        <p:txBody>
          <a:bodyPr/>
          <a:lstStyle/>
          <a:p>
            <a:r>
              <a:rPr lang="es-ES"/>
              <a:t>II Programa de Especializaciòn en INTRODUCCIÓN AL DATA SCIENCE </a:t>
            </a:r>
            <a:endParaRPr lang="es-ES" dirty="0"/>
          </a:p>
        </p:txBody>
      </p:sp>
      <p:sp>
        <p:nvSpPr>
          <p:cNvPr id="5" name="Marcador de pie de página 4"/>
          <p:cNvSpPr>
            <a:spLocks noGrp="1"/>
          </p:cNvSpPr>
          <p:nvPr>
            <p:ph type="ftr" sz="quarter" idx="11"/>
          </p:nvPr>
        </p:nvSpPr>
        <p:spPr/>
        <p:txBody>
          <a:bodyPr/>
          <a:lstStyle/>
          <a:p>
            <a:r>
              <a:rPr lang="es-ES"/>
              <a:t>Módulo MODELER</a:t>
            </a:r>
            <a:endParaRPr lang="es-ES" dirty="0"/>
          </a:p>
        </p:txBody>
      </p:sp>
      <p:sp>
        <p:nvSpPr>
          <p:cNvPr id="6" name="Marcador de número de diapositiva 5"/>
          <p:cNvSpPr>
            <a:spLocks noGrp="1"/>
          </p:cNvSpPr>
          <p:nvPr>
            <p:ph type="sldNum" sz="quarter" idx="12"/>
          </p:nvPr>
        </p:nvSpPr>
        <p:spPr/>
        <p:txBody>
          <a:bodyPr/>
          <a:lstStyle/>
          <a:p>
            <a:fld id="{04304DBA-57E0-4B75-BDF0-CA3EBBA00F3D}" type="slidenum">
              <a:rPr lang="es-ES" smtClean="0"/>
              <a:t>36</a:t>
            </a:fld>
            <a:endParaRPr lang="es-ES" dirty="0"/>
          </a:p>
        </p:txBody>
      </p:sp>
    </p:spTree>
    <p:extLst>
      <p:ext uri="{BB962C8B-B14F-4D97-AF65-F5344CB8AC3E}">
        <p14:creationId xmlns:p14="http://schemas.microsoft.com/office/powerpoint/2010/main" val="266320956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p:txBody>
      </p:sp>
      <p:sp>
        <p:nvSpPr>
          <p:cNvPr id="4" name="Marcador de encabezado 3"/>
          <p:cNvSpPr>
            <a:spLocks noGrp="1"/>
          </p:cNvSpPr>
          <p:nvPr>
            <p:ph type="hdr" sz="quarter" idx="10"/>
          </p:nvPr>
        </p:nvSpPr>
        <p:spPr/>
        <p:txBody>
          <a:bodyPr/>
          <a:lstStyle/>
          <a:p>
            <a:r>
              <a:rPr lang="es-ES"/>
              <a:t>II Programa de Especializaciòn en INTRODUCCIÓN AL DATA SCIENCE </a:t>
            </a:r>
            <a:endParaRPr lang="es-ES" dirty="0"/>
          </a:p>
        </p:txBody>
      </p:sp>
      <p:sp>
        <p:nvSpPr>
          <p:cNvPr id="5" name="Marcador de pie de página 4"/>
          <p:cNvSpPr>
            <a:spLocks noGrp="1"/>
          </p:cNvSpPr>
          <p:nvPr>
            <p:ph type="ftr" sz="quarter" idx="11"/>
          </p:nvPr>
        </p:nvSpPr>
        <p:spPr/>
        <p:txBody>
          <a:bodyPr/>
          <a:lstStyle/>
          <a:p>
            <a:r>
              <a:rPr lang="es-ES"/>
              <a:t>Módulo MODELER</a:t>
            </a:r>
            <a:endParaRPr lang="es-ES" dirty="0"/>
          </a:p>
        </p:txBody>
      </p:sp>
      <p:sp>
        <p:nvSpPr>
          <p:cNvPr id="6" name="Marcador de número de diapositiva 5"/>
          <p:cNvSpPr>
            <a:spLocks noGrp="1"/>
          </p:cNvSpPr>
          <p:nvPr>
            <p:ph type="sldNum" sz="quarter" idx="12"/>
          </p:nvPr>
        </p:nvSpPr>
        <p:spPr/>
        <p:txBody>
          <a:bodyPr/>
          <a:lstStyle/>
          <a:p>
            <a:fld id="{04304DBA-57E0-4B75-BDF0-CA3EBBA00F3D}" type="slidenum">
              <a:rPr lang="es-ES" smtClean="0"/>
              <a:t>37</a:t>
            </a:fld>
            <a:endParaRPr lang="es-ES" dirty="0"/>
          </a:p>
        </p:txBody>
      </p:sp>
    </p:spTree>
    <p:extLst>
      <p:ext uri="{BB962C8B-B14F-4D97-AF65-F5344CB8AC3E}">
        <p14:creationId xmlns:p14="http://schemas.microsoft.com/office/powerpoint/2010/main" val="83650965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p:txBody>
      </p:sp>
      <p:sp>
        <p:nvSpPr>
          <p:cNvPr id="4" name="Marcador de encabezado 3"/>
          <p:cNvSpPr>
            <a:spLocks noGrp="1"/>
          </p:cNvSpPr>
          <p:nvPr>
            <p:ph type="hdr" sz="quarter" idx="10"/>
          </p:nvPr>
        </p:nvSpPr>
        <p:spPr/>
        <p:txBody>
          <a:bodyPr/>
          <a:lstStyle/>
          <a:p>
            <a:r>
              <a:rPr lang="es-ES"/>
              <a:t>II Programa de Especializaciòn en INTRODUCCIÓN AL DATA SCIENCE </a:t>
            </a:r>
            <a:endParaRPr lang="es-ES" dirty="0"/>
          </a:p>
        </p:txBody>
      </p:sp>
      <p:sp>
        <p:nvSpPr>
          <p:cNvPr id="5" name="Marcador de pie de página 4"/>
          <p:cNvSpPr>
            <a:spLocks noGrp="1"/>
          </p:cNvSpPr>
          <p:nvPr>
            <p:ph type="ftr" sz="quarter" idx="11"/>
          </p:nvPr>
        </p:nvSpPr>
        <p:spPr/>
        <p:txBody>
          <a:bodyPr/>
          <a:lstStyle/>
          <a:p>
            <a:r>
              <a:rPr lang="es-ES"/>
              <a:t>Módulo MODELER</a:t>
            </a:r>
            <a:endParaRPr lang="es-ES" dirty="0"/>
          </a:p>
        </p:txBody>
      </p:sp>
      <p:sp>
        <p:nvSpPr>
          <p:cNvPr id="6" name="Marcador de número de diapositiva 5"/>
          <p:cNvSpPr>
            <a:spLocks noGrp="1"/>
          </p:cNvSpPr>
          <p:nvPr>
            <p:ph type="sldNum" sz="quarter" idx="12"/>
          </p:nvPr>
        </p:nvSpPr>
        <p:spPr/>
        <p:txBody>
          <a:bodyPr/>
          <a:lstStyle/>
          <a:p>
            <a:fld id="{04304DBA-57E0-4B75-BDF0-CA3EBBA00F3D}" type="slidenum">
              <a:rPr lang="es-ES" smtClean="0"/>
              <a:t>38</a:t>
            </a:fld>
            <a:endParaRPr lang="es-ES" dirty="0"/>
          </a:p>
        </p:txBody>
      </p:sp>
    </p:spTree>
    <p:extLst>
      <p:ext uri="{BB962C8B-B14F-4D97-AF65-F5344CB8AC3E}">
        <p14:creationId xmlns:p14="http://schemas.microsoft.com/office/powerpoint/2010/main" val="264085769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p:txBody>
      </p:sp>
      <p:sp>
        <p:nvSpPr>
          <p:cNvPr id="4" name="Marcador de encabezado 3"/>
          <p:cNvSpPr>
            <a:spLocks noGrp="1"/>
          </p:cNvSpPr>
          <p:nvPr>
            <p:ph type="hdr" sz="quarter" idx="10"/>
          </p:nvPr>
        </p:nvSpPr>
        <p:spPr/>
        <p:txBody>
          <a:bodyPr/>
          <a:lstStyle/>
          <a:p>
            <a:r>
              <a:rPr lang="es-ES"/>
              <a:t>II Programa de Especializaciòn en INTRODUCCIÓN AL DATA SCIENCE </a:t>
            </a:r>
            <a:endParaRPr lang="es-ES" dirty="0"/>
          </a:p>
        </p:txBody>
      </p:sp>
      <p:sp>
        <p:nvSpPr>
          <p:cNvPr id="5" name="Marcador de pie de página 4"/>
          <p:cNvSpPr>
            <a:spLocks noGrp="1"/>
          </p:cNvSpPr>
          <p:nvPr>
            <p:ph type="ftr" sz="quarter" idx="11"/>
          </p:nvPr>
        </p:nvSpPr>
        <p:spPr/>
        <p:txBody>
          <a:bodyPr/>
          <a:lstStyle/>
          <a:p>
            <a:r>
              <a:rPr lang="es-ES"/>
              <a:t>Módulo MODELER</a:t>
            </a:r>
            <a:endParaRPr lang="es-ES" dirty="0"/>
          </a:p>
        </p:txBody>
      </p:sp>
      <p:sp>
        <p:nvSpPr>
          <p:cNvPr id="6" name="Marcador de número de diapositiva 5"/>
          <p:cNvSpPr>
            <a:spLocks noGrp="1"/>
          </p:cNvSpPr>
          <p:nvPr>
            <p:ph type="sldNum" sz="quarter" idx="12"/>
          </p:nvPr>
        </p:nvSpPr>
        <p:spPr/>
        <p:txBody>
          <a:bodyPr/>
          <a:lstStyle/>
          <a:p>
            <a:fld id="{04304DBA-57E0-4B75-BDF0-CA3EBBA00F3D}" type="slidenum">
              <a:rPr lang="es-ES" smtClean="0"/>
              <a:t>39</a:t>
            </a:fld>
            <a:endParaRPr lang="es-ES" dirty="0"/>
          </a:p>
        </p:txBody>
      </p:sp>
    </p:spTree>
    <p:extLst>
      <p:ext uri="{BB962C8B-B14F-4D97-AF65-F5344CB8AC3E}">
        <p14:creationId xmlns:p14="http://schemas.microsoft.com/office/powerpoint/2010/main" val="135375145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p:txBody>
      </p:sp>
      <p:sp>
        <p:nvSpPr>
          <p:cNvPr id="4" name="Marcador de encabezado 3"/>
          <p:cNvSpPr>
            <a:spLocks noGrp="1"/>
          </p:cNvSpPr>
          <p:nvPr>
            <p:ph type="hdr" sz="quarter" idx="10"/>
          </p:nvPr>
        </p:nvSpPr>
        <p:spPr/>
        <p:txBody>
          <a:bodyPr/>
          <a:lstStyle/>
          <a:p>
            <a:r>
              <a:rPr lang="es-ES"/>
              <a:t>II Programa de Especializaciòn en INTRODUCCIÓN AL DATA SCIENCE </a:t>
            </a:r>
            <a:endParaRPr lang="es-ES" dirty="0"/>
          </a:p>
        </p:txBody>
      </p:sp>
      <p:sp>
        <p:nvSpPr>
          <p:cNvPr id="5" name="Marcador de pie de página 4"/>
          <p:cNvSpPr>
            <a:spLocks noGrp="1"/>
          </p:cNvSpPr>
          <p:nvPr>
            <p:ph type="ftr" sz="quarter" idx="11"/>
          </p:nvPr>
        </p:nvSpPr>
        <p:spPr/>
        <p:txBody>
          <a:bodyPr/>
          <a:lstStyle/>
          <a:p>
            <a:r>
              <a:rPr lang="es-ES"/>
              <a:t>Módulo MODELER</a:t>
            </a:r>
            <a:endParaRPr lang="es-ES" dirty="0"/>
          </a:p>
        </p:txBody>
      </p:sp>
      <p:sp>
        <p:nvSpPr>
          <p:cNvPr id="6" name="Marcador de número de diapositiva 5"/>
          <p:cNvSpPr>
            <a:spLocks noGrp="1"/>
          </p:cNvSpPr>
          <p:nvPr>
            <p:ph type="sldNum" sz="quarter" idx="12"/>
          </p:nvPr>
        </p:nvSpPr>
        <p:spPr/>
        <p:txBody>
          <a:bodyPr/>
          <a:lstStyle/>
          <a:p>
            <a:fld id="{04304DBA-57E0-4B75-BDF0-CA3EBBA00F3D}" type="slidenum">
              <a:rPr lang="es-ES" smtClean="0"/>
              <a:t>40</a:t>
            </a:fld>
            <a:endParaRPr lang="es-ES" dirty="0"/>
          </a:p>
        </p:txBody>
      </p:sp>
    </p:spTree>
    <p:extLst>
      <p:ext uri="{BB962C8B-B14F-4D97-AF65-F5344CB8AC3E}">
        <p14:creationId xmlns:p14="http://schemas.microsoft.com/office/powerpoint/2010/main" val="331900808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p:txBody>
      </p:sp>
      <p:sp>
        <p:nvSpPr>
          <p:cNvPr id="4" name="Marcador de encabezado 3"/>
          <p:cNvSpPr>
            <a:spLocks noGrp="1"/>
          </p:cNvSpPr>
          <p:nvPr>
            <p:ph type="hdr" sz="quarter" idx="10"/>
          </p:nvPr>
        </p:nvSpPr>
        <p:spPr/>
        <p:txBody>
          <a:bodyPr/>
          <a:lstStyle/>
          <a:p>
            <a:r>
              <a:rPr lang="es-ES"/>
              <a:t>II Programa de Especializaciòn en INTRODUCCIÓN AL DATA SCIENCE </a:t>
            </a:r>
            <a:endParaRPr lang="es-ES" dirty="0"/>
          </a:p>
        </p:txBody>
      </p:sp>
      <p:sp>
        <p:nvSpPr>
          <p:cNvPr id="5" name="Marcador de pie de página 4"/>
          <p:cNvSpPr>
            <a:spLocks noGrp="1"/>
          </p:cNvSpPr>
          <p:nvPr>
            <p:ph type="ftr" sz="quarter" idx="11"/>
          </p:nvPr>
        </p:nvSpPr>
        <p:spPr/>
        <p:txBody>
          <a:bodyPr/>
          <a:lstStyle/>
          <a:p>
            <a:r>
              <a:rPr lang="es-ES"/>
              <a:t>Módulo MODELER</a:t>
            </a:r>
            <a:endParaRPr lang="es-ES" dirty="0"/>
          </a:p>
        </p:txBody>
      </p:sp>
      <p:sp>
        <p:nvSpPr>
          <p:cNvPr id="6" name="Marcador de número de diapositiva 5"/>
          <p:cNvSpPr>
            <a:spLocks noGrp="1"/>
          </p:cNvSpPr>
          <p:nvPr>
            <p:ph type="sldNum" sz="quarter" idx="12"/>
          </p:nvPr>
        </p:nvSpPr>
        <p:spPr/>
        <p:txBody>
          <a:bodyPr/>
          <a:lstStyle/>
          <a:p>
            <a:fld id="{04304DBA-57E0-4B75-BDF0-CA3EBBA00F3D}" type="slidenum">
              <a:rPr lang="es-ES" smtClean="0"/>
              <a:t>41</a:t>
            </a:fld>
            <a:endParaRPr lang="es-ES" dirty="0"/>
          </a:p>
        </p:txBody>
      </p:sp>
    </p:spTree>
    <p:extLst>
      <p:ext uri="{BB962C8B-B14F-4D97-AF65-F5344CB8AC3E}">
        <p14:creationId xmlns:p14="http://schemas.microsoft.com/office/powerpoint/2010/main" val="354013703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p:txBody>
      </p:sp>
      <p:sp>
        <p:nvSpPr>
          <p:cNvPr id="4" name="Marcador de encabezado 3"/>
          <p:cNvSpPr>
            <a:spLocks noGrp="1"/>
          </p:cNvSpPr>
          <p:nvPr>
            <p:ph type="hdr" sz="quarter" idx="10"/>
          </p:nvPr>
        </p:nvSpPr>
        <p:spPr/>
        <p:txBody>
          <a:bodyPr/>
          <a:lstStyle/>
          <a:p>
            <a:r>
              <a:rPr lang="es-ES"/>
              <a:t>II Programa de Especializaciòn en INTRODUCCIÓN AL DATA SCIENCE </a:t>
            </a:r>
            <a:endParaRPr lang="es-ES" dirty="0"/>
          </a:p>
        </p:txBody>
      </p:sp>
      <p:sp>
        <p:nvSpPr>
          <p:cNvPr id="5" name="Marcador de pie de página 4"/>
          <p:cNvSpPr>
            <a:spLocks noGrp="1"/>
          </p:cNvSpPr>
          <p:nvPr>
            <p:ph type="ftr" sz="quarter" idx="11"/>
          </p:nvPr>
        </p:nvSpPr>
        <p:spPr/>
        <p:txBody>
          <a:bodyPr/>
          <a:lstStyle/>
          <a:p>
            <a:r>
              <a:rPr lang="es-ES"/>
              <a:t>Módulo MODELER</a:t>
            </a:r>
            <a:endParaRPr lang="es-ES" dirty="0"/>
          </a:p>
        </p:txBody>
      </p:sp>
      <p:sp>
        <p:nvSpPr>
          <p:cNvPr id="6" name="Marcador de número de diapositiva 5"/>
          <p:cNvSpPr>
            <a:spLocks noGrp="1"/>
          </p:cNvSpPr>
          <p:nvPr>
            <p:ph type="sldNum" sz="quarter" idx="12"/>
          </p:nvPr>
        </p:nvSpPr>
        <p:spPr/>
        <p:txBody>
          <a:bodyPr/>
          <a:lstStyle/>
          <a:p>
            <a:fld id="{04304DBA-57E0-4B75-BDF0-CA3EBBA00F3D}" type="slidenum">
              <a:rPr lang="es-ES" smtClean="0"/>
              <a:t>42</a:t>
            </a:fld>
            <a:endParaRPr lang="es-ES" dirty="0"/>
          </a:p>
        </p:txBody>
      </p:sp>
    </p:spTree>
    <p:extLst>
      <p:ext uri="{BB962C8B-B14F-4D97-AF65-F5344CB8AC3E}">
        <p14:creationId xmlns:p14="http://schemas.microsoft.com/office/powerpoint/2010/main" val="178041669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p:txBody>
      </p:sp>
      <p:sp>
        <p:nvSpPr>
          <p:cNvPr id="4" name="Marcador de encabezado 3"/>
          <p:cNvSpPr>
            <a:spLocks noGrp="1"/>
          </p:cNvSpPr>
          <p:nvPr>
            <p:ph type="hdr" sz="quarter" idx="10"/>
          </p:nvPr>
        </p:nvSpPr>
        <p:spPr/>
        <p:txBody>
          <a:bodyPr/>
          <a:lstStyle/>
          <a:p>
            <a:r>
              <a:rPr lang="es-ES"/>
              <a:t>II Programa de Especializaciòn en INTRODUCCIÓN AL DATA SCIENCE </a:t>
            </a:r>
            <a:endParaRPr lang="es-ES" dirty="0"/>
          </a:p>
        </p:txBody>
      </p:sp>
      <p:sp>
        <p:nvSpPr>
          <p:cNvPr id="5" name="Marcador de pie de página 4"/>
          <p:cNvSpPr>
            <a:spLocks noGrp="1"/>
          </p:cNvSpPr>
          <p:nvPr>
            <p:ph type="ftr" sz="quarter" idx="11"/>
          </p:nvPr>
        </p:nvSpPr>
        <p:spPr/>
        <p:txBody>
          <a:bodyPr/>
          <a:lstStyle/>
          <a:p>
            <a:r>
              <a:rPr lang="es-ES"/>
              <a:t>Módulo MODELER</a:t>
            </a:r>
            <a:endParaRPr lang="es-ES" dirty="0"/>
          </a:p>
        </p:txBody>
      </p:sp>
      <p:sp>
        <p:nvSpPr>
          <p:cNvPr id="6" name="Marcador de número de diapositiva 5"/>
          <p:cNvSpPr>
            <a:spLocks noGrp="1"/>
          </p:cNvSpPr>
          <p:nvPr>
            <p:ph type="sldNum" sz="quarter" idx="12"/>
          </p:nvPr>
        </p:nvSpPr>
        <p:spPr/>
        <p:txBody>
          <a:bodyPr/>
          <a:lstStyle/>
          <a:p>
            <a:fld id="{04304DBA-57E0-4B75-BDF0-CA3EBBA00F3D}" type="slidenum">
              <a:rPr lang="es-ES" smtClean="0"/>
              <a:t>43</a:t>
            </a:fld>
            <a:endParaRPr lang="es-ES" dirty="0"/>
          </a:p>
        </p:txBody>
      </p:sp>
    </p:spTree>
    <p:extLst>
      <p:ext uri="{BB962C8B-B14F-4D97-AF65-F5344CB8AC3E}">
        <p14:creationId xmlns:p14="http://schemas.microsoft.com/office/powerpoint/2010/main" val="277757494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p:txBody>
      </p:sp>
      <p:sp>
        <p:nvSpPr>
          <p:cNvPr id="4" name="Marcador de encabezado 3"/>
          <p:cNvSpPr>
            <a:spLocks noGrp="1"/>
          </p:cNvSpPr>
          <p:nvPr>
            <p:ph type="hdr" sz="quarter" idx="10"/>
          </p:nvPr>
        </p:nvSpPr>
        <p:spPr/>
        <p:txBody>
          <a:bodyPr/>
          <a:lstStyle/>
          <a:p>
            <a:r>
              <a:rPr lang="es-ES"/>
              <a:t>II Programa de Especializaciòn en INTRODUCCIÓN AL DATA SCIENCE </a:t>
            </a:r>
            <a:endParaRPr lang="es-ES" dirty="0"/>
          </a:p>
        </p:txBody>
      </p:sp>
      <p:sp>
        <p:nvSpPr>
          <p:cNvPr id="5" name="Marcador de pie de página 4"/>
          <p:cNvSpPr>
            <a:spLocks noGrp="1"/>
          </p:cNvSpPr>
          <p:nvPr>
            <p:ph type="ftr" sz="quarter" idx="11"/>
          </p:nvPr>
        </p:nvSpPr>
        <p:spPr/>
        <p:txBody>
          <a:bodyPr/>
          <a:lstStyle/>
          <a:p>
            <a:r>
              <a:rPr lang="es-ES"/>
              <a:t>Módulo MODELER</a:t>
            </a:r>
            <a:endParaRPr lang="es-ES" dirty="0"/>
          </a:p>
        </p:txBody>
      </p:sp>
      <p:sp>
        <p:nvSpPr>
          <p:cNvPr id="6" name="Marcador de número de diapositiva 5"/>
          <p:cNvSpPr>
            <a:spLocks noGrp="1"/>
          </p:cNvSpPr>
          <p:nvPr>
            <p:ph type="sldNum" sz="quarter" idx="12"/>
          </p:nvPr>
        </p:nvSpPr>
        <p:spPr/>
        <p:txBody>
          <a:bodyPr/>
          <a:lstStyle/>
          <a:p>
            <a:fld id="{04304DBA-57E0-4B75-BDF0-CA3EBBA00F3D}" type="slidenum">
              <a:rPr lang="es-ES" smtClean="0"/>
              <a:t>44</a:t>
            </a:fld>
            <a:endParaRPr lang="es-ES" dirty="0"/>
          </a:p>
        </p:txBody>
      </p:sp>
    </p:spTree>
    <p:extLst>
      <p:ext uri="{BB962C8B-B14F-4D97-AF65-F5344CB8AC3E}">
        <p14:creationId xmlns:p14="http://schemas.microsoft.com/office/powerpoint/2010/main" val="39393880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PE" dirty="0"/>
          </a:p>
        </p:txBody>
      </p:sp>
      <p:sp>
        <p:nvSpPr>
          <p:cNvPr id="4" name="3 Marcador de número de diapositiva"/>
          <p:cNvSpPr>
            <a:spLocks noGrp="1"/>
          </p:cNvSpPr>
          <p:nvPr>
            <p:ph type="sldNum" sz="quarter" idx="10"/>
          </p:nvPr>
        </p:nvSpPr>
        <p:spPr/>
        <p:txBody>
          <a:bodyPr/>
          <a:lstStyle/>
          <a:p>
            <a:fld id="{30BBD006-FC51-4525-9FD0-1CB4F0D5A4A6}" type="slidenum">
              <a:rPr lang="es-PE" smtClean="0"/>
              <a:t>6</a:t>
            </a:fld>
            <a:endParaRPr lang="es-PE"/>
          </a:p>
        </p:txBody>
      </p:sp>
    </p:spTree>
    <p:extLst>
      <p:ext uri="{BB962C8B-B14F-4D97-AF65-F5344CB8AC3E}">
        <p14:creationId xmlns:p14="http://schemas.microsoft.com/office/powerpoint/2010/main" val="11046620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p:txBody>
      </p:sp>
      <p:sp>
        <p:nvSpPr>
          <p:cNvPr id="4" name="Marcador de encabezado 3"/>
          <p:cNvSpPr>
            <a:spLocks noGrp="1"/>
          </p:cNvSpPr>
          <p:nvPr>
            <p:ph type="hdr" sz="quarter" idx="10"/>
          </p:nvPr>
        </p:nvSpPr>
        <p:spPr/>
        <p:txBody>
          <a:bodyPr/>
          <a:lstStyle/>
          <a:p>
            <a:r>
              <a:rPr lang="es-ES"/>
              <a:t>II Programa de Especializaciòn en INTRODUCCIÓN AL DATA SCIENCE </a:t>
            </a:r>
            <a:endParaRPr lang="es-ES" dirty="0"/>
          </a:p>
        </p:txBody>
      </p:sp>
      <p:sp>
        <p:nvSpPr>
          <p:cNvPr id="5" name="Marcador de pie de página 4"/>
          <p:cNvSpPr>
            <a:spLocks noGrp="1"/>
          </p:cNvSpPr>
          <p:nvPr>
            <p:ph type="ftr" sz="quarter" idx="11"/>
          </p:nvPr>
        </p:nvSpPr>
        <p:spPr/>
        <p:txBody>
          <a:bodyPr/>
          <a:lstStyle/>
          <a:p>
            <a:r>
              <a:rPr lang="es-ES"/>
              <a:t>Módulo MODELER</a:t>
            </a:r>
            <a:endParaRPr lang="es-ES" dirty="0"/>
          </a:p>
        </p:txBody>
      </p:sp>
      <p:sp>
        <p:nvSpPr>
          <p:cNvPr id="6" name="Marcador de número de diapositiva 5"/>
          <p:cNvSpPr>
            <a:spLocks noGrp="1"/>
          </p:cNvSpPr>
          <p:nvPr>
            <p:ph type="sldNum" sz="quarter" idx="12"/>
          </p:nvPr>
        </p:nvSpPr>
        <p:spPr/>
        <p:txBody>
          <a:bodyPr/>
          <a:lstStyle/>
          <a:p>
            <a:fld id="{04304DBA-57E0-4B75-BDF0-CA3EBBA00F3D}" type="slidenum">
              <a:rPr lang="es-ES" smtClean="0"/>
              <a:t>45</a:t>
            </a:fld>
            <a:endParaRPr lang="es-ES" dirty="0"/>
          </a:p>
        </p:txBody>
      </p:sp>
    </p:spTree>
    <p:extLst>
      <p:ext uri="{BB962C8B-B14F-4D97-AF65-F5344CB8AC3E}">
        <p14:creationId xmlns:p14="http://schemas.microsoft.com/office/powerpoint/2010/main" val="28285924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p:txBody>
      </p:sp>
      <p:sp>
        <p:nvSpPr>
          <p:cNvPr id="4" name="Marcador de encabezado 3"/>
          <p:cNvSpPr>
            <a:spLocks noGrp="1"/>
          </p:cNvSpPr>
          <p:nvPr>
            <p:ph type="hdr" sz="quarter" idx="10"/>
          </p:nvPr>
        </p:nvSpPr>
        <p:spPr/>
        <p:txBody>
          <a:bodyPr/>
          <a:lstStyle/>
          <a:p>
            <a:r>
              <a:rPr lang="es-ES"/>
              <a:t>II Programa de Especializaciòn en INTRODUCCIÓN AL DATA SCIENCE </a:t>
            </a:r>
            <a:endParaRPr lang="es-ES" dirty="0"/>
          </a:p>
        </p:txBody>
      </p:sp>
      <p:sp>
        <p:nvSpPr>
          <p:cNvPr id="5" name="Marcador de pie de página 4"/>
          <p:cNvSpPr>
            <a:spLocks noGrp="1"/>
          </p:cNvSpPr>
          <p:nvPr>
            <p:ph type="ftr" sz="quarter" idx="11"/>
          </p:nvPr>
        </p:nvSpPr>
        <p:spPr/>
        <p:txBody>
          <a:bodyPr/>
          <a:lstStyle/>
          <a:p>
            <a:r>
              <a:rPr lang="es-ES"/>
              <a:t>Módulo MODELER</a:t>
            </a:r>
            <a:endParaRPr lang="es-ES" dirty="0"/>
          </a:p>
        </p:txBody>
      </p:sp>
      <p:sp>
        <p:nvSpPr>
          <p:cNvPr id="6" name="Marcador de número de diapositiva 5"/>
          <p:cNvSpPr>
            <a:spLocks noGrp="1"/>
          </p:cNvSpPr>
          <p:nvPr>
            <p:ph type="sldNum" sz="quarter" idx="12"/>
          </p:nvPr>
        </p:nvSpPr>
        <p:spPr/>
        <p:txBody>
          <a:bodyPr/>
          <a:lstStyle/>
          <a:p>
            <a:fld id="{04304DBA-57E0-4B75-BDF0-CA3EBBA00F3D}" type="slidenum">
              <a:rPr lang="es-ES" smtClean="0"/>
              <a:t>46</a:t>
            </a:fld>
            <a:endParaRPr lang="es-ES" dirty="0"/>
          </a:p>
        </p:txBody>
      </p:sp>
    </p:spTree>
    <p:extLst>
      <p:ext uri="{BB962C8B-B14F-4D97-AF65-F5344CB8AC3E}">
        <p14:creationId xmlns:p14="http://schemas.microsoft.com/office/powerpoint/2010/main" val="40020040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PE" dirty="0"/>
          </a:p>
        </p:txBody>
      </p:sp>
      <p:sp>
        <p:nvSpPr>
          <p:cNvPr id="4" name="3 Marcador de número de diapositiva"/>
          <p:cNvSpPr>
            <a:spLocks noGrp="1"/>
          </p:cNvSpPr>
          <p:nvPr>
            <p:ph type="sldNum" sz="quarter" idx="10"/>
          </p:nvPr>
        </p:nvSpPr>
        <p:spPr/>
        <p:txBody>
          <a:bodyPr/>
          <a:lstStyle/>
          <a:p>
            <a:fld id="{30BBD006-FC51-4525-9FD0-1CB4F0D5A4A6}" type="slidenum">
              <a:rPr lang="es-PE" smtClean="0"/>
              <a:t>7</a:t>
            </a:fld>
            <a:endParaRPr lang="es-PE"/>
          </a:p>
        </p:txBody>
      </p:sp>
    </p:spTree>
    <p:extLst>
      <p:ext uri="{BB962C8B-B14F-4D97-AF65-F5344CB8AC3E}">
        <p14:creationId xmlns:p14="http://schemas.microsoft.com/office/powerpoint/2010/main" val="39140817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PE" dirty="0"/>
          </a:p>
        </p:txBody>
      </p:sp>
      <p:sp>
        <p:nvSpPr>
          <p:cNvPr id="4" name="3 Marcador de número de diapositiva"/>
          <p:cNvSpPr>
            <a:spLocks noGrp="1"/>
          </p:cNvSpPr>
          <p:nvPr>
            <p:ph type="sldNum" sz="quarter" idx="10"/>
          </p:nvPr>
        </p:nvSpPr>
        <p:spPr/>
        <p:txBody>
          <a:bodyPr/>
          <a:lstStyle/>
          <a:p>
            <a:fld id="{30BBD006-FC51-4525-9FD0-1CB4F0D5A4A6}" type="slidenum">
              <a:rPr lang="es-PE" smtClean="0"/>
              <a:t>8</a:t>
            </a:fld>
            <a:endParaRPr lang="es-PE"/>
          </a:p>
        </p:txBody>
      </p:sp>
    </p:spTree>
    <p:extLst>
      <p:ext uri="{BB962C8B-B14F-4D97-AF65-F5344CB8AC3E}">
        <p14:creationId xmlns:p14="http://schemas.microsoft.com/office/powerpoint/2010/main" val="15411165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PE" dirty="0"/>
          </a:p>
        </p:txBody>
      </p:sp>
      <p:sp>
        <p:nvSpPr>
          <p:cNvPr id="4" name="3 Marcador de número de diapositiva"/>
          <p:cNvSpPr>
            <a:spLocks noGrp="1"/>
          </p:cNvSpPr>
          <p:nvPr>
            <p:ph type="sldNum" sz="quarter" idx="10"/>
          </p:nvPr>
        </p:nvSpPr>
        <p:spPr/>
        <p:txBody>
          <a:bodyPr/>
          <a:lstStyle/>
          <a:p>
            <a:fld id="{30BBD006-FC51-4525-9FD0-1CB4F0D5A4A6}" type="slidenum">
              <a:rPr lang="es-PE" smtClean="0"/>
              <a:t>9</a:t>
            </a:fld>
            <a:endParaRPr lang="es-PE"/>
          </a:p>
        </p:txBody>
      </p:sp>
    </p:spTree>
    <p:extLst>
      <p:ext uri="{BB962C8B-B14F-4D97-AF65-F5344CB8AC3E}">
        <p14:creationId xmlns:p14="http://schemas.microsoft.com/office/powerpoint/2010/main" val="8209391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PE" dirty="0"/>
          </a:p>
        </p:txBody>
      </p:sp>
      <p:sp>
        <p:nvSpPr>
          <p:cNvPr id="4" name="3 Marcador de número de diapositiva"/>
          <p:cNvSpPr>
            <a:spLocks noGrp="1"/>
          </p:cNvSpPr>
          <p:nvPr>
            <p:ph type="sldNum" sz="quarter" idx="10"/>
          </p:nvPr>
        </p:nvSpPr>
        <p:spPr/>
        <p:txBody>
          <a:bodyPr/>
          <a:lstStyle/>
          <a:p>
            <a:fld id="{30BBD006-FC51-4525-9FD0-1CB4F0D5A4A6}" type="slidenum">
              <a:rPr lang="es-PE" smtClean="0"/>
              <a:t>10</a:t>
            </a:fld>
            <a:endParaRPr lang="es-PE"/>
          </a:p>
        </p:txBody>
      </p:sp>
    </p:spTree>
    <p:extLst>
      <p:ext uri="{BB962C8B-B14F-4D97-AF65-F5344CB8AC3E}">
        <p14:creationId xmlns:p14="http://schemas.microsoft.com/office/powerpoint/2010/main" val="20052076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PE" dirty="0"/>
          </a:p>
        </p:txBody>
      </p:sp>
      <p:sp>
        <p:nvSpPr>
          <p:cNvPr id="4" name="3 Marcador de número de diapositiva"/>
          <p:cNvSpPr>
            <a:spLocks noGrp="1"/>
          </p:cNvSpPr>
          <p:nvPr>
            <p:ph type="sldNum" sz="quarter" idx="10"/>
          </p:nvPr>
        </p:nvSpPr>
        <p:spPr/>
        <p:txBody>
          <a:bodyPr/>
          <a:lstStyle/>
          <a:p>
            <a:fld id="{30BBD006-FC51-4525-9FD0-1CB4F0D5A4A6}" type="slidenum">
              <a:rPr lang="es-PE" smtClean="0"/>
              <a:t>11</a:t>
            </a:fld>
            <a:endParaRPr lang="es-PE"/>
          </a:p>
        </p:txBody>
      </p:sp>
    </p:spTree>
    <p:extLst>
      <p:ext uri="{BB962C8B-B14F-4D97-AF65-F5344CB8AC3E}">
        <p14:creationId xmlns:p14="http://schemas.microsoft.com/office/powerpoint/2010/main" val="4647262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371600"/>
            <a:ext cx="7848600" cy="1927225"/>
          </a:xfrm>
        </p:spPr>
        <p:txBody>
          <a:bodyPr anchor="b">
            <a:noAutofit/>
          </a:bodyPr>
          <a:lstStyle>
            <a:lvl1pPr>
              <a:defRPr sz="5400" cap="all" baseline="0"/>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685800" y="3505200"/>
            <a:ext cx="6400800" cy="1752600"/>
          </a:xfrm>
        </p:spPr>
        <p:txBody>
          <a:bodyPr/>
          <a:lstStyle>
            <a:lvl1pPr marL="0" indent="0" algn="l">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18B41883-3C58-4785-ADD3-1DE1AF5CA932}" type="datetimeFigureOut">
              <a:rPr lang="es-PE" smtClean="0"/>
              <a:t>19/09/2021</a:t>
            </a:fld>
            <a:endParaRPr lang="es-PE" dirty="0"/>
          </a:p>
        </p:txBody>
      </p:sp>
      <p:sp>
        <p:nvSpPr>
          <p:cNvPr id="5" name="Footer Placeholder 4"/>
          <p:cNvSpPr>
            <a:spLocks noGrp="1"/>
          </p:cNvSpPr>
          <p:nvPr>
            <p:ph type="ftr" sz="quarter" idx="11"/>
          </p:nvPr>
        </p:nvSpPr>
        <p:spPr/>
        <p:txBody>
          <a:bodyPr/>
          <a:lstStyle/>
          <a:p>
            <a:endParaRPr lang="es-PE" dirty="0"/>
          </a:p>
        </p:txBody>
      </p:sp>
      <p:sp>
        <p:nvSpPr>
          <p:cNvPr id="6" name="Slide Number Placeholder 5"/>
          <p:cNvSpPr>
            <a:spLocks noGrp="1"/>
          </p:cNvSpPr>
          <p:nvPr>
            <p:ph type="sldNum" sz="quarter" idx="12"/>
          </p:nvPr>
        </p:nvSpPr>
        <p:spPr/>
        <p:txBody>
          <a:bodyPr/>
          <a:lstStyle/>
          <a:p>
            <a:fld id="{5048E4A3-23BD-471B-BA38-250C92C1D65E}" type="slidenum">
              <a:rPr lang="es-PE" smtClean="0"/>
              <a:t>‹Nº›</a:t>
            </a:fld>
            <a:endParaRPr lang="es-PE" dirty="0"/>
          </a:p>
        </p:txBody>
      </p:sp>
      <p:cxnSp>
        <p:nvCxnSpPr>
          <p:cNvPr id="8" name="Straight Connector 7"/>
          <p:cNvCxnSpPr/>
          <p:nvPr/>
        </p:nvCxnSpPr>
        <p:spPr>
          <a:xfrm>
            <a:off x="685800" y="3398520"/>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a:p>
        </p:txBody>
      </p:sp>
      <p:sp>
        <p:nvSpPr>
          <p:cNvPr id="3" name="Vertical Text Placeholder 2"/>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Date Placeholder 3"/>
          <p:cNvSpPr>
            <a:spLocks noGrp="1"/>
          </p:cNvSpPr>
          <p:nvPr>
            <p:ph type="dt" sz="half" idx="10"/>
          </p:nvPr>
        </p:nvSpPr>
        <p:spPr/>
        <p:txBody>
          <a:bodyPr/>
          <a:lstStyle/>
          <a:p>
            <a:fld id="{18B41883-3C58-4785-ADD3-1DE1AF5CA932}" type="datetimeFigureOut">
              <a:rPr lang="es-PE" smtClean="0"/>
              <a:t>19/09/2021</a:t>
            </a:fld>
            <a:endParaRPr lang="es-PE" dirty="0"/>
          </a:p>
        </p:txBody>
      </p:sp>
      <p:sp>
        <p:nvSpPr>
          <p:cNvPr id="5" name="Footer Placeholder 4"/>
          <p:cNvSpPr>
            <a:spLocks noGrp="1"/>
          </p:cNvSpPr>
          <p:nvPr>
            <p:ph type="ftr" sz="quarter" idx="11"/>
          </p:nvPr>
        </p:nvSpPr>
        <p:spPr/>
        <p:txBody>
          <a:bodyPr/>
          <a:lstStyle/>
          <a:p>
            <a:endParaRPr lang="es-PE" dirty="0"/>
          </a:p>
        </p:txBody>
      </p:sp>
      <p:sp>
        <p:nvSpPr>
          <p:cNvPr id="6" name="Slide Number Placeholder 5"/>
          <p:cNvSpPr>
            <a:spLocks noGrp="1"/>
          </p:cNvSpPr>
          <p:nvPr>
            <p:ph type="sldNum" sz="quarter" idx="12"/>
          </p:nvPr>
        </p:nvSpPr>
        <p:spPr/>
        <p:txBody>
          <a:bodyPr/>
          <a:lstStyle/>
          <a:p>
            <a:fld id="{5048E4A3-23BD-471B-BA38-250C92C1D65E}" type="slidenum">
              <a:rPr lang="es-PE" smtClean="0"/>
              <a:t>‹Nº›</a:t>
            </a:fld>
            <a:endParaRPr lang="es-PE"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609600"/>
            <a:ext cx="2057400" cy="5867400"/>
          </a:xfrm>
        </p:spPr>
        <p:txBody>
          <a:bodyPr vert="eaVert" anchor="b"/>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457200" y="609600"/>
            <a:ext cx="6019800" cy="5867400"/>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18B41883-3C58-4785-ADD3-1DE1AF5CA932}" type="datetimeFigureOut">
              <a:rPr lang="es-PE" smtClean="0"/>
              <a:t>19/09/2021</a:t>
            </a:fld>
            <a:endParaRPr lang="es-PE" dirty="0"/>
          </a:p>
        </p:txBody>
      </p:sp>
      <p:sp>
        <p:nvSpPr>
          <p:cNvPr id="5" name="Footer Placeholder 4"/>
          <p:cNvSpPr>
            <a:spLocks noGrp="1"/>
          </p:cNvSpPr>
          <p:nvPr>
            <p:ph type="ftr" sz="quarter" idx="11"/>
          </p:nvPr>
        </p:nvSpPr>
        <p:spPr/>
        <p:txBody>
          <a:bodyPr/>
          <a:lstStyle/>
          <a:p>
            <a:endParaRPr lang="es-PE" dirty="0"/>
          </a:p>
        </p:txBody>
      </p:sp>
      <p:sp>
        <p:nvSpPr>
          <p:cNvPr id="6" name="Slide Number Placeholder 5"/>
          <p:cNvSpPr>
            <a:spLocks noGrp="1"/>
          </p:cNvSpPr>
          <p:nvPr>
            <p:ph type="sldNum" sz="quarter" idx="12"/>
          </p:nvPr>
        </p:nvSpPr>
        <p:spPr/>
        <p:txBody>
          <a:bodyPr/>
          <a:lstStyle/>
          <a:p>
            <a:fld id="{5048E4A3-23BD-471B-BA38-250C92C1D65E}" type="slidenum">
              <a:rPr lang="es-PE" smtClean="0"/>
              <a:t>‹Nº›</a:t>
            </a:fld>
            <a:endParaRPr lang="es-PE"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a:p>
        </p:txBody>
      </p:sp>
      <p:sp>
        <p:nvSpPr>
          <p:cNvPr id="3" name="Content Placeholder 2"/>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Date Placeholder 3"/>
          <p:cNvSpPr>
            <a:spLocks noGrp="1"/>
          </p:cNvSpPr>
          <p:nvPr>
            <p:ph type="dt" sz="half" idx="10"/>
          </p:nvPr>
        </p:nvSpPr>
        <p:spPr/>
        <p:txBody>
          <a:bodyPr/>
          <a:lstStyle/>
          <a:p>
            <a:fld id="{18B41883-3C58-4785-ADD3-1DE1AF5CA932}" type="datetimeFigureOut">
              <a:rPr lang="es-PE" smtClean="0"/>
              <a:t>19/09/2021</a:t>
            </a:fld>
            <a:endParaRPr lang="es-PE" dirty="0"/>
          </a:p>
        </p:txBody>
      </p:sp>
      <p:sp>
        <p:nvSpPr>
          <p:cNvPr id="5" name="Footer Placeholder 4"/>
          <p:cNvSpPr>
            <a:spLocks noGrp="1"/>
          </p:cNvSpPr>
          <p:nvPr>
            <p:ph type="ftr" sz="quarter" idx="11"/>
          </p:nvPr>
        </p:nvSpPr>
        <p:spPr/>
        <p:txBody>
          <a:bodyPr/>
          <a:lstStyle/>
          <a:p>
            <a:endParaRPr lang="es-PE" dirty="0"/>
          </a:p>
        </p:txBody>
      </p:sp>
      <p:sp>
        <p:nvSpPr>
          <p:cNvPr id="6" name="Slide Number Placeholder 5"/>
          <p:cNvSpPr>
            <a:spLocks noGrp="1"/>
          </p:cNvSpPr>
          <p:nvPr>
            <p:ph type="sldNum" sz="quarter" idx="12"/>
          </p:nvPr>
        </p:nvSpPr>
        <p:spPr/>
        <p:txBody>
          <a:bodyPr/>
          <a:lstStyle/>
          <a:p>
            <a:fld id="{5048E4A3-23BD-471B-BA38-250C92C1D65E}" type="slidenum">
              <a:rPr lang="es-PE" smtClean="0"/>
              <a:t>‹Nº›</a:t>
            </a:fld>
            <a:endParaRPr lang="es-PE"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722313" y="2362200"/>
            <a:ext cx="7772400" cy="2200275"/>
          </a:xfrm>
        </p:spPr>
        <p:txBody>
          <a:bodyPr anchor="b">
            <a:normAutofit/>
          </a:bodyPr>
          <a:lstStyle>
            <a:lvl1pPr algn="l">
              <a:defRPr sz="4800" b="0" cap="all"/>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722313" y="4626864"/>
            <a:ext cx="7772400" cy="1500187"/>
          </a:xfrm>
        </p:spPr>
        <p:txBody>
          <a:bodyPr anchor="t">
            <a:normAutofit/>
          </a:bodyPr>
          <a:lstStyle>
            <a:lvl1pPr marL="0" indent="0">
              <a:buNone/>
              <a:defRPr sz="24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el estilo de texto del patrón</a:t>
            </a:r>
          </a:p>
        </p:txBody>
      </p:sp>
      <p:sp>
        <p:nvSpPr>
          <p:cNvPr id="4" name="Date Placeholder 3"/>
          <p:cNvSpPr>
            <a:spLocks noGrp="1"/>
          </p:cNvSpPr>
          <p:nvPr>
            <p:ph type="dt" sz="half" idx="10"/>
          </p:nvPr>
        </p:nvSpPr>
        <p:spPr/>
        <p:txBody>
          <a:bodyPr/>
          <a:lstStyle/>
          <a:p>
            <a:fld id="{18B41883-3C58-4785-ADD3-1DE1AF5CA932}" type="datetimeFigureOut">
              <a:rPr lang="es-PE" smtClean="0"/>
              <a:t>19/09/2021</a:t>
            </a:fld>
            <a:endParaRPr lang="es-PE" dirty="0"/>
          </a:p>
        </p:txBody>
      </p:sp>
      <p:sp>
        <p:nvSpPr>
          <p:cNvPr id="5" name="Footer Placeholder 4"/>
          <p:cNvSpPr>
            <a:spLocks noGrp="1"/>
          </p:cNvSpPr>
          <p:nvPr>
            <p:ph type="ftr" sz="quarter" idx="11"/>
          </p:nvPr>
        </p:nvSpPr>
        <p:spPr/>
        <p:txBody>
          <a:bodyPr/>
          <a:lstStyle/>
          <a:p>
            <a:endParaRPr lang="es-PE" dirty="0"/>
          </a:p>
        </p:txBody>
      </p:sp>
      <p:sp>
        <p:nvSpPr>
          <p:cNvPr id="6" name="Slide Number Placeholder 5"/>
          <p:cNvSpPr>
            <a:spLocks noGrp="1"/>
          </p:cNvSpPr>
          <p:nvPr>
            <p:ph type="sldNum" sz="quarter" idx="12"/>
          </p:nvPr>
        </p:nvSpPr>
        <p:spPr/>
        <p:txBody>
          <a:bodyPr/>
          <a:lstStyle/>
          <a:p>
            <a:fld id="{5048E4A3-23BD-471B-BA38-250C92C1D65E}" type="slidenum">
              <a:rPr lang="es-PE" smtClean="0"/>
              <a:t>‹Nº›</a:t>
            </a:fld>
            <a:endParaRPr lang="es-PE" dirty="0"/>
          </a:p>
        </p:txBody>
      </p:sp>
      <p:cxnSp>
        <p:nvCxnSpPr>
          <p:cNvPr id="7" name="Straight Connector 6"/>
          <p:cNvCxnSpPr/>
          <p:nvPr/>
        </p:nvCxnSpPr>
        <p:spPr>
          <a:xfrm>
            <a:off x="731520" y="4599432"/>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a:p>
        </p:txBody>
      </p:sp>
      <p:sp>
        <p:nvSpPr>
          <p:cNvPr id="3" name="Content Placeholder 2"/>
          <p:cNvSpPr>
            <a:spLocks noGrp="1"/>
          </p:cNvSpPr>
          <p:nvPr>
            <p:ph sz="half" idx="1"/>
          </p:nvPr>
        </p:nvSpPr>
        <p:spPr>
          <a:xfrm>
            <a:off x="457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4648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18B41883-3C58-4785-ADD3-1DE1AF5CA932}" type="datetimeFigureOut">
              <a:rPr lang="es-PE" smtClean="0"/>
              <a:t>19/09/2021</a:t>
            </a:fld>
            <a:endParaRPr lang="es-PE" dirty="0"/>
          </a:p>
        </p:txBody>
      </p:sp>
      <p:sp>
        <p:nvSpPr>
          <p:cNvPr id="6" name="Footer Placeholder 5"/>
          <p:cNvSpPr>
            <a:spLocks noGrp="1"/>
          </p:cNvSpPr>
          <p:nvPr>
            <p:ph type="ftr" sz="quarter" idx="11"/>
          </p:nvPr>
        </p:nvSpPr>
        <p:spPr/>
        <p:txBody>
          <a:bodyPr/>
          <a:lstStyle/>
          <a:p>
            <a:endParaRPr lang="es-PE" dirty="0"/>
          </a:p>
        </p:txBody>
      </p:sp>
      <p:sp>
        <p:nvSpPr>
          <p:cNvPr id="7" name="Slide Number Placeholder 6"/>
          <p:cNvSpPr>
            <a:spLocks noGrp="1"/>
          </p:cNvSpPr>
          <p:nvPr>
            <p:ph type="sldNum" sz="quarter" idx="12"/>
          </p:nvPr>
        </p:nvSpPr>
        <p:spPr/>
        <p:txBody>
          <a:bodyPr/>
          <a:lstStyle/>
          <a:p>
            <a:fld id="{5048E4A3-23BD-471B-BA38-250C92C1D65E}" type="slidenum">
              <a:rPr lang="es-PE" smtClean="0"/>
              <a:t>‹Nº›</a:t>
            </a:fld>
            <a:endParaRPr lang="es-PE"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45720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Content Placeholder 3"/>
          <p:cNvSpPr>
            <a:spLocks noGrp="1"/>
          </p:cNvSpPr>
          <p:nvPr>
            <p:ph sz="half" idx="2"/>
          </p:nvPr>
        </p:nvSpPr>
        <p:spPr>
          <a:xfrm>
            <a:off x="45720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475488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Content Placeholder 5"/>
          <p:cNvSpPr>
            <a:spLocks noGrp="1"/>
          </p:cNvSpPr>
          <p:nvPr>
            <p:ph sz="quarter" idx="4"/>
          </p:nvPr>
        </p:nvSpPr>
        <p:spPr>
          <a:xfrm>
            <a:off x="475488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18B41883-3C58-4785-ADD3-1DE1AF5CA932}" type="datetimeFigureOut">
              <a:rPr lang="es-PE" smtClean="0"/>
              <a:t>19/09/2021</a:t>
            </a:fld>
            <a:endParaRPr lang="es-PE" dirty="0"/>
          </a:p>
        </p:txBody>
      </p:sp>
      <p:sp>
        <p:nvSpPr>
          <p:cNvPr id="8" name="Footer Placeholder 7"/>
          <p:cNvSpPr>
            <a:spLocks noGrp="1"/>
          </p:cNvSpPr>
          <p:nvPr>
            <p:ph type="ftr" sz="quarter" idx="11"/>
          </p:nvPr>
        </p:nvSpPr>
        <p:spPr/>
        <p:txBody>
          <a:bodyPr/>
          <a:lstStyle/>
          <a:p>
            <a:endParaRPr lang="es-PE" dirty="0"/>
          </a:p>
        </p:txBody>
      </p:sp>
      <p:sp>
        <p:nvSpPr>
          <p:cNvPr id="9" name="Slide Number Placeholder 8"/>
          <p:cNvSpPr>
            <a:spLocks noGrp="1"/>
          </p:cNvSpPr>
          <p:nvPr>
            <p:ph type="sldNum" sz="quarter" idx="12"/>
          </p:nvPr>
        </p:nvSpPr>
        <p:spPr/>
        <p:txBody>
          <a:bodyPr/>
          <a:lstStyle/>
          <a:p>
            <a:fld id="{5048E4A3-23BD-471B-BA38-250C92C1D65E}" type="slidenum">
              <a:rPr lang="es-PE" smtClean="0"/>
              <a:t>‹Nº›</a:t>
            </a:fld>
            <a:endParaRPr lang="es-PE" dirty="0"/>
          </a:p>
        </p:txBody>
      </p:sp>
      <p:cxnSp>
        <p:nvCxnSpPr>
          <p:cNvPr id="11" name="Straight Connector 10"/>
          <p:cNvCxnSpPr/>
          <p:nvPr/>
        </p:nvCxnSpPr>
        <p:spPr>
          <a:xfrm rot="5400000">
            <a:off x="2217817" y="4045823"/>
            <a:ext cx="4709160" cy="79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a:p>
        </p:txBody>
      </p:sp>
      <p:sp>
        <p:nvSpPr>
          <p:cNvPr id="3" name="Date Placeholder 2"/>
          <p:cNvSpPr>
            <a:spLocks noGrp="1"/>
          </p:cNvSpPr>
          <p:nvPr>
            <p:ph type="dt" sz="half" idx="10"/>
          </p:nvPr>
        </p:nvSpPr>
        <p:spPr/>
        <p:txBody>
          <a:bodyPr/>
          <a:lstStyle/>
          <a:p>
            <a:fld id="{18B41883-3C58-4785-ADD3-1DE1AF5CA932}" type="datetimeFigureOut">
              <a:rPr lang="es-PE" smtClean="0"/>
              <a:t>19/09/2021</a:t>
            </a:fld>
            <a:endParaRPr lang="es-PE" dirty="0"/>
          </a:p>
        </p:txBody>
      </p:sp>
      <p:sp>
        <p:nvSpPr>
          <p:cNvPr id="4" name="Footer Placeholder 3"/>
          <p:cNvSpPr>
            <a:spLocks noGrp="1"/>
          </p:cNvSpPr>
          <p:nvPr>
            <p:ph type="ftr" sz="quarter" idx="11"/>
          </p:nvPr>
        </p:nvSpPr>
        <p:spPr/>
        <p:txBody>
          <a:bodyPr/>
          <a:lstStyle/>
          <a:p>
            <a:endParaRPr lang="es-PE" dirty="0"/>
          </a:p>
        </p:txBody>
      </p:sp>
      <p:sp>
        <p:nvSpPr>
          <p:cNvPr id="5" name="Slide Number Placeholder 4"/>
          <p:cNvSpPr>
            <a:spLocks noGrp="1"/>
          </p:cNvSpPr>
          <p:nvPr>
            <p:ph type="sldNum" sz="quarter" idx="12"/>
          </p:nvPr>
        </p:nvSpPr>
        <p:spPr/>
        <p:txBody>
          <a:bodyPr/>
          <a:lstStyle/>
          <a:p>
            <a:fld id="{5048E4A3-23BD-471B-BA38-250C92C1D65E}" type="slidenum">
              <a:rPr lang="es-PE" smtClean="0"/>
              <a:t>‹Nº›</a:t>
            </a:fld>
            <a:endParaRPr lang="es-PE"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8B41883-3C58-4785-ADD3-1DE1AF5CA932}" type="datetimeFigureOut">
              <a:rPr lang="es-PE" smtClean="0"/>
              <a:t>19/09/2021</a:t>
            </a:fld>
            <a:endParaRPr lang="es-PE" dirty="0"/>
          </a:p>
        </p:txBody>
      </p:sp>
      <p:sp>
        <p:nvSpPr>
          <p:cNvPr id="3" name="Footer Placeholder 2"/>
          <p:cNvSpPr>
            <a:spLocks noGrp="1"/>
          </p:cNvSpPr>
          <p:nvPr>
            <p:ph type="ftr" sz="quarter" idx="11"/>
          </p:nvPr>
        </p:nvSpPr>
        <p:spPr/>
        <p:txBody>
          <a:bodyPr/>
          <a:lstStyle/>
          <a:p>
            <a:endParaRPr lang="es-PE" dirty="0"/>
          </a:p>
        </p:txBody>
      </p:sp>
      <p:sp>
        <p:nvSpPr>
          <p:cNvPr id="4" name="Slide Number Placeholder 3"/>
          <p:cNvSpPr>
            <a:spLocks noGrp="1"/>
          </p:cNvSpPr>
          <p:nvPr>
            <p:ph type="sldNum" sz="quarter" idx="12"/>
          </p:nvPr>
        </p:nvSpPr>
        <p:spPr/>
        <p:txBody>
          <a:bodyPr/>
          <a:lstStyle/>
          <a:p>
            <a:fld id="{5048E4A3-23BD-471B-BA38-250C92C1D65E}" type="slidenum">
              <a:rPr lang="es-PE" smtClean="0"/>
              <a:t>‹Nº›</a:t>
            </a:fld>
            <a:endParaRPr lang="es-PE"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457200" y="792080"/>
            <a:ext cx="2139696" cy="1261872"/>
          </a:xfrm>
        </p:spPr>
        <p:txBody>
          <a:bodyPr anchor="b">
            <a:noAutofit/>
          </a:bodyPr>
          <a:lstStyle>
            <a:lvl1pPr algn="l">
              <a:defRPr sz="2400" b="0"/>
            </a:lvl1pPr>
          </a:lstStyle>
          <a:p>
            <a:r>
              <a:rPr lang="es-ES"/>
              <a:t>Haga clic para modificar el estilo de título del patrón</a:t>
            </a:r>
            <a:endParaRPr lang="en-US" dirty="0"/>
          </a:p>
        </p:txBody>
      </p:sp>
      <p:sp>
        <p:nvSpPr>
          <p:cNvPr id="3" name="Content Placeholder 2"/>
          <p:cNvSpPr>
            <a:spLocks noGrp="1"/>
          </p:cNvSpPr>
          <p:nvPr>
            <p:ph idx="1"/>
          </p:nvPr>
        </p:nvSpPr>
        <p:spPr>
          <a:xfrm>
            <a:off x="2971800" y="792080"/>
            <a:ext cx="5715000" cy="55778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457201" y="2130552"/>
            <a:ext cx="2139696" cy="424361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Date Placeholder 4"/>
          <p:cNvSpPr>
            <a:spLocks noGrp="1"/>
          </p:cNvSpPr>
          <p:nvPr>
            <p:ph type="dt" sz="half" idx="10"/>
          </p:nvPr>
        </p:nvSpPr>
        <p:spPr/>
        <p:txBody>
          <a:bodyPr/>
          <a:lstStyle/>
          <a:p>
            <a:fld id="{18B41883-3C58-4785-ADD3-1DE1AF5CA932}" type="datetimeFigureOut">
              <a:rPr lang="es-PE" smtClean="0"/>
              <a:t>19/09/2021</a:t>
            </a:fld>
            <a:endParaRPr lang="es-PE" dirty="0"/>
          </a:p>
        </p:txBody>
      </p:sp>
      <p:sp>
        <p:nvSpPr>
          <p:cNvPr id="6" name="Footer Placeholder 5"/>
          <p:cNvSpPr>
            <a:spLocks noGrp="1"/>
          </p:cNvSpPr>
          <p:nvPr>
            <p:ph type="ftr" sz="quarter" idx="11"/>
          </p:nvPr>
        </p:nvSpPr>
        <p:spPr/>
        <p:txBody>
          <a:bodyPr/>
          <a:lstStyle/>
          <a:p>
            <a:endParaRPr lang="es-PE" dirty="0"/>
          </a:p>
        </p:txBody>
      </p:sp>
      <p:sp>
        <p:nvSpPr>
          <p:cNvPr id="7" name="Slide Number Placeholder 6"/>
          <p:cNvSpPr>
            <a:spLocks noGrp="1"/>
          </p:cNvSpPr>
          <p:nvPr>
            <p:ph type="sldNum" sz="quarter" idx="12"/>
          </p:nvPr>
        </p:nvSpPr>
        <p:spPr/>
        <p:txBody>
          <a:bodyPr/>
          <a:lstStyle/>
          <a:p>
            <a:fld id="{5048E4A3-23BD-471B-BA38-250C92C1D65E}" type="slidenum">
              <a:rPr lang="es-PE" smtClean="0"/>
              <a:t>‹Nº›</a:t>
            </a:fld>
            <a:endParaRPr lang="es-PE" dirty="0"/>
          </a:p>
        </p:txBody>
      </p:sp>
      <p:cxnSp>
        <p:nvCxnSpPr>
          <p:cNvPr id="9" name="Straight Connector 8"/>
          <p:cNvCxnSpPr/>
          <p:nvPr/>
        </p:nvCxnSpPr>
        <p:spPr>
          <a:xfrm rot="5400000">
            <a:off x="-13116" y="3580206"/>
            <a:ext cx="557784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457200" y="792480"/>
            <a:ext cx="2142680" cy="1264920"/>
          </a:xfrm>
        </p:spPr>
        <p:txBody>
          <a:bodyPr anchor="b">
            <a:normAutofit/>
          </a:bodyPr>
          <a:lstStyle>
            <a:lvl1pPr algn="l">
              <a:defRPr sz="2400" b="0"/>
            </a:lvl1pPr>
          </a:lstStyle>
          <a:p>
            <a:r>
              <a:rPr lang="es-ES"/>
              <a:t>Haga clic para modificar el estilo de título del patrón</a:t>
            </a:r>
            <a:endParaRPr lang="en-US" dirty="0"/>
          </a:p>
        </p:txBody>
      </p:sp>
      <p:sp>
        <p:nvSpPr>
          <p:cNvPr id="3" name="Picture Placeholder 2"/>
          <p:cNvSpPr>
            <a:spLocks noGrp="1"/>
          </p:cNvSpPr>
          <p:nvPr>
            <p:ph type="pic" idx="1"/>
          </p:nvPr>
        </p:nvSpPr>
        <p:spPr>
          <a:xfrm>
            <a:off x="2858610" y="838201"/>
            <a:ext cx="5904390" cy="5500456"/>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457200" y="2133600"/>
            <a:ext cx="2139696" cy="424281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Date Placeholder 4"/>
          <p:cNvSpPr>
            <a:spLocks noGrp="1"/>
          </p:cNvSpPr>
          <p:nvPr>
            <p:ph type="dt" sz="half" idx="10"/>
          </p:nvPr>
        </p:nvSpPr>
        <p:spPr/>
        <p:txBody>
          <a:bodyPr/>
          <a:lstStyle/>
          <a:p>
            <a:fld id="{18B41883-3C58-4785-ADD3-1DE1AF5CA932}" type="datetimeFigureOut">
              <a:rPr lang="es-PE" smtClean="0"/>
              <a:t>19/09/2021</a:t>
            </a:fld>
            <a:endParaRPr lang="es-PE" dirty="0"/>
          </a:p>
        </p:txBody>
      </p:sp>
      <p:sp>
        <p:nvSpPr>
          <p:cNvPr id="6" name="Footer Placeholder 5"/>
          <p:cNvSpPr>
            <a:spLocks noGrp="1"/>
          </p:cNvSpPr>
          <p:nvPr>
            <p:ph type="ftr" sz="quarter" idx="11"/>
          </p:nvPr>
        </p:nvSpPr>
        <p:spPr/>
        <p:txBody>
          <a:bodyPr/>
          <a:lstStyle/>
          <a:p>
            <a:endParaRPr lang="es-PE" dirty="0"/>
          </a:p>
        </p:txBody>
      </p:sp>
      <p:sp>
        <p:nvSpPr>
          <p:cNvPr id="7" name="Slide Number Placeholder 6"/>
          <p:cNvSpPr>
            <a:spLocks noGrp="1"/>
          </p:cNvSpPr>
          <p:nvPr>
            <p:ph type="sldNum" sz="quarter" idx="12"/>
          </p:nvPr>
        </p:nvSpPr>
        <p:spPr/>
        <p:txBody>
          <a:bodyPr/>
          <a:lstStyle/>
          <a:p>
            <a:fld id="{5048E4A3-23BD-471B-BA38-250C92C1D65E}" type="slidenum">
              <a:rPr lang="es-PE" smtClean="0"/>
              <a:t>‹Nº›</a:t>
            </a:fld>
            <a:endParaRPr lang="es-PE"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14000"/>
            <a:lum/>
          </a:blip>
          <a:srcRect/>
          <a:stretch>
            <a:fillRect l="16000" t="8000" r="16000" b="8000"/>
          </a:stretch>
        </a:blipFill>
        <a:effectLst/>
      </p:bgPr>
    </p:bg>
    <p:spTree>
      <p:nvGrpSpPr>
        <p:cNvPr id="1" name=""/>
        <p:cNvGrpSpPr/>
        <p:nvPr/>
      </p:nvGrpSpPr>
      <p:grpSpPr>
        <a:xfrm>
          <a:off x="0" y="0"/>
          <a:ext cx="0" cy="0"/>
          <a:chOff x="0" y="0"/>
          <a:chExt cx="0" cy="0"/>
        </a:xfrm>
      </p:grpSpPr>
      <p:sp>
        <p:nvSpPr>
          <p:cNvPr id="10" name="Rectangle 9"/>
          <p:cNvSpPr/>
          <p:nvPr/>
        </p:nvSpPr>
        <p:spPr>
          <a:xfrm>
            <a:off x="0" y="220786"/>
            <a:ext cx="9144000" cy="2286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457200" y="533400"/>
            <a:ext cx="8229600" cy="990600"/>
          </a:xfrm>
          <a:prstGeom prst="rect">
            <a:avLst/>
          </a:prstGeom>
        </p:spPr>
        <p:txBody>
          <a:bodyPr vert="horz" lIns="91440" tIns="45720" rIns="91440" bIns="45720" rtlCol="0" anchor="ctr">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457200" y="1600200"/>
            <a:ext cx="8229600" cy="4876800"/>
          </a:xfrm>
          <a:prstGeom prst="rect">
            <a:avLst/>
          </a:prstGeom>
        </p:spPr>
        <p:txBody>
          <a:bodyPr vert="horz" lIns="91440" tIns="45720" rIns="91440" bIns="45720" rtlCol="0">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Rectangle 6"/>
          <p:cNvSpPr/>
          <p:nvPr/>
        </p:nvSpPr>
        <p:spPr>
          <a:xfrm>
            <a:off x="0" y="0"/>
            <a:ext cx="9144000" cy="365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2"/>
          </p:nvPr>
        </p:nvSpPr>
        <p:spPr>
          <a:xfrm>
            <a:off x="457200" y="18288"/>
            <a:ext cx="2895600" cy="329184"/>
          </a:xfrm>
          <a:prstGeom prst="rect">
            <a:avLst/>
          </a:prstGeom>
        </p:spPr>
        <p:txBody>
          <a:bodyPr vert="horz" lIns="91440" tIns="45720" rIns="91440" bIns="45720" rtlCol="0" anchor="ctr"/>
          <a:lstStyle>
            <a:lvl1pPr algn="l">
              <a:defRPr sz="1200">
                <a:solidFill>
                  <a:srgbClr val="FFFFFF"/>
                </a:solidFill>
              </a:defRPr>
            </a:lvl1pPr>
          </a:lstStyle>
          <a:p>
            <a:fld id="{18B41883-3C58-4785-ADD3-1DE1AF5CA932}" type="datetimeFigureOut">
              <a:rPr lang="es-PE" smtClean="0"/>
              <a:t>19/09/2021</a:t>
            </a:fld>
            <a:endParaRPr lang="es-PE" dirty="0"/>
          </a:p>
        </p:txBody>
      </p:sp>
      <p:sp>
        <p:nvSpPr>
          <p:cNvPr id="5" name="Footer Placeholder 4"/>
          <p:cNvSpPr>
            <a:spLocks noGrp="1"/>
          </p:cNvSpPr>
          <p:nvPr>
            <p:ph type="ftr" sz="quarter" idx="3"/>
          </p:nvPr>
        </p:nvSpPr>
        <p:spPr>
          <a:xfrm>
            <a:off x="3429000" y="18288"/>
            <a:ext cx="4114800" cy="329184"/>
          </a:xfrm>
          <a:prstGeom prst="rect">
            <a:avLst/>
          </a:prstGeom>
        </p:spPr>
        <p:txBody>
          <a:bodyPr vert="horz" lIns="91440" tIns="45720" rIns="91440" bIns="45720" rtlCol="0" anchor="ctr"/>
          <a:lstStyle>
            <a:lvl1pPr algn="ctr">
              <a:defRPr sz="1200">
                <a:solidFill>
                  <a:srgbClr val="FFFFFF"/>
                </a:solidFill>
              </a:defRPr>
            </a:lvl1pPr>
          </a:lstStyle>
          <a:p>
            <a:endParaRPr lang="es-PE" dirty="0"/>
          </a:p>
        </p:txBody>
      </p:sp>
      <p:sp>
        <p:nvSpPr>
          <p:cNvPr id="6" name="Slide Number Placeholder 5"/>
          <p:cNvSpPr>
            <a:spLocks noGrp="1"/>
          </p:cNvSpPr>
          <p:nvPr>
            <p:ph type="sldNum" sz="quarter" idx="4"/>
          </p:nvPr>
        </p:nvSpPr>
        <p:spPr>
          <a:xfrm>
            <a:off x="7620000" y="18288"/>
            <a:ext cx="1066800" cy="329184"/>
          </a:xfrm>
          <a:prstGeom prst="rect">
            <a:avLst/>
          </a:prstGeom>
        </p:spPr>
        <p:txBody>
          <a:bodyPr vert="horz" lIns="91440" tIns="45720" rIns="91440" bIns="45720" rtlCol="0" anchor="ctr"/>
          <a:lstStyle>
            <a:lvl1pPr algn="l">
              <a:defRPr sz="1400" b="1">
                <a:solidFill>
                  <a:srgbClr val="FFFFFF"/>
                </a:solidFill>
              </a:defRPr>
            </a:lvl1pPr>
          </a:lstStyle>
          <a:p>
            <a:fld id="{5048E4A3-23BD-471B-BA38-250C92C1D65E}" type="slidenum">
              <a:rPr lang="es-PE" smtClean="0"/>
              <a:t>‹Nº›</a:t>
            </a:fld>
            <a:endParaRPr lang="es-PE" dirty="0"/>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914400" rtl="0" eaLnBrk="1" latinLnBrk="0" hangingPunct="1">
        <a:spcBef>
          <a:spcPct val="0"/>
        </a:spcBef>
        <a:buNone/>
        <a:defRPr sz="4000" kern="1200" spc="-100" baseline="0">
          <a:solidFill>
            <a:schemeClr val="tx2"/>
          </a:solidFill>
          <a:latin typeface="+mj-lt"/>
          <a:ea typeface="+mj-ea"/>
          <a:cs typeface="+mj-cs"/>
        </a:defRPr>
      </a:lvl1pPr>
    </p:titleStyle>
    <p:body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www.google.com.pe/url?sa=i&amp;rct=j&amp;q=&amp;esrc=s&amp;source=images&amp;cd=&amp;cad=rja&amp;uact=8&amp;ved=0ahUKEwjkuZ6U7srLAhXGD5AKHZveAWkQjRwIBw&amp;url=http://conebiol2014.wix.com/inicio&amp;psig=AFQjCNE_jwU81EcUXEYc7tgfdcSRHIBBTA&amp;ust=1458411626651" TargetMode="External"/><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16.jpe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2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19.png"/></Relationships>
</file>

<file path=ppt/slides/_rels/slide2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8.png"/><Relationship Id="rId4" Type="http://schemas.openxmlformats.org/officeDocument/2006/relationships/image" Target="../media/image21.png"/></Relationships>
</file>

<file path=ppt/slides/_rels/slide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23.png"/><Relationship Id="rId4" Type="http://schemas.openxmlformats.org/officeDocument/2006/relationships/image" Target="../media/image22.png"/></Relationships>
</file>

<file path=ppt/slides/_rels/slide3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3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3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3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3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3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3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3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8.png"/></Relationships>
</file>

<file path=ppt/slides/_rels/slide3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4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26.png"/><Relationship Id="rId4" Type="http://schemas.openxmlformats.org/officeDocument/2006/relationships/image" Target="../media/image25.png"/></Relationships>
</file>

<file path=ppt/slides/_rels/slide4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4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4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4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28.png"/><Relationship Id="rId4" Type="http://schemas.openxmlformats.org/officeDocument/2006/relationships/image" Target="../media/image27.png"/></Relationships>
</file>

<file path=ppt/slides/_rels/slide4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32.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0.jpe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14.jpeg"/><Relationship Id="rId4" Type="http://schemas.openxmlformats.org/officeDocument/2006/relationships/image" Target="../media/image13.jpe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15.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Imagen 16" descr="http://static.wixstatic.com/media/acc57a_4aaccc0514b84bfeb3989901d31607af.png_srz_958_380_85_22_0.50_1.20_0.00_png_srz">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626936"/>
            <a:ext cx="9144000" cy="5231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5" name="0 Image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5266" y="466139"/>
            <a:ext cx="1146535" cy="1089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6" name="Imagen 7"/>
          <p:cNvPicPr>
            <a:picLocks noChangeAspect="1" noChangeArrowheads="1"/>
          </p:cNvPicPr>
          <p:nvPr/>
        </p:nvPicPr>
        <p:blipFill>
          <a:blip r:embed="rId6">
            <a:extLst>
              <a:ext uri="{28A0092B-C50C-407E-A947-70E740481C1C}">
                <a14:useLocalDpi xmlns:a14="http://schemas.microsoft.com/office/drawing/2010/main" val="0"/>
              </a:ext>
            </a:extLst>
          </a:blip>
          <a:srcRect l="34761" t="17772" r="42923" b="78671"/>
          <a:stretch>
            <a:fillRect/>
          </a:stretch>
        </p:blipFill>
        <p:spPr bwMode="auto">
          <a:xfrm>
            <a:off x="2947864" y="1345637"/>
            <a:ext cx="4364037" cy="319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7" name="Rectangle 5"/>
          <p:cNvSpPr>
            <a:spLocks noChangeArrowheads="1"/>
          </p:cNvSpPr>
          <p:nvPr/>
        </p:nvSpPr>
        <p:spPr bwMode="auto">
          <a:xfrm>
            <a:off x="0" y="283527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s-ES" altLang="es-ES" sz="1800" dirty="0">
              <a:latin typeface="Arial" panose="020B0604020202020204" pitchFamily="34" charset="0"/>
            </a:endParaRPr>
          </a:p>
        </p:txBody>
      </p:sp>
      <p:sp>
        <p:nvSpPr>
          <p:cNvPr id="3078" name="Rectangle 6"/>
          <p:cNvSpPr>
            <a:spLocks noChangeArrowheads="1"/>
          </p:cNvSpPr>
          <p:nvPr/>
        </p:nvSpPr>
        <p:spPr bwMode="auto">
          <a:xfrm>
            <a:off x="1321581" y="275105"/>
            <a:ext cx="7062379" cy="8925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s-PE" altLang="es-ES" u="none" dirty="0">
                <a:solidFill>
                  <a:schemeClr val="accent5">
                    <a:lumMod val="75000"/>
                  </a:schemeClr>
                </a:solidFill>
                <a:cs typeface="Times New Roman" panose="02020603050405020304" pitchFamily="18" charset="0"/>
              </a:rPr>
              <a:t>  </a:t>
            </a:r>
            <a:r>
              <a:rPr lang="es-PE" altLang="es-ES" u="none" dirty="0">
                <a:cs typeface="Times New Roman" panose="02020603050405020304" pitchFamily="18" charset="0"/>
              </a:rPr>
              <a:t>Universidad </a:t>
            </a:r>
            <a:r>
              <a:rPr lang="es-PE" altLang="es-ES" b="1" u="none" dirty="0">
                <a:solidFill>
                  <a:srgbClr val="008000"/>
                </a:solidFill>
                <a:cs typeface="Times New Roman" panose="02020603050405020304" pitchFamily="18" charset="0"/>
              </a:rPr>
              <a:t>Ricardo Palma</a:t>
            </a:r>
            <a:r>
              <a:rPr lang="es-PE" altLang="es-ES" sz="1400" b="1" u="none" dirty="0">
                <a:solidFill>
                  <a:srgbClr val="008000"/>
                </a:solidFill>
                <a:cs typeface="Times New Roman" panose="02020603050405020304" pitchFamily="18" charset="0"/>
              </a:rPr>
              <a:t>   </a:t>
            </a:r>
            <a:r>
              <a:rPr lang="es-PE" altLang="es-ES" sz="1400" b="1" u="none" dirty="0">
                <a:solidFill>
                  <a:schemeClr val="bg1"/>
                </a:solidFill>
                <a:cs typeface="Times New Roman" panose="02020603050405020304" pitchFamily="18" charset="0"/>
              </a:rPr>
              <a:t>                                                      </a:t>
            </a:r>
            <a:endParaRPr lang="es-ES" altLang="es-ES" sz="900" u="none" dirty="0">
              <a:solidFill>
                <a:schemeClr val="bg1"/>
              </a:solidFill>
              <a:latin typeface="Arial" panose="020B0604020202020204" pitchFamily="34" charset="0"/>
            </a:endParaRPr>
          </a:p>
          <a:p>
            <a:pPr algn="ctr">
              <a:spcBef>
                <a:spcPct val="0"/>
              </a:spcBef>
              <a:buFontTx/>
              <a:buNone/>
            </a:pPr>
            <a:r>
              <a:rPr lang="es-PE" altLang="es-ES" sz="1800" b="1" u="none" dirty="0">
                <a:cs typeface="Times New Roman" panose="02020603050405020304" pitchFamily="18" charset="0"/>
              </a:rPr>
              <a:t>                                                                     </a:t>
            </a:r>
            <a:r>
              <a:rPr lang="es-PE" altLang="es-ES" sz="1800" b="1" dirty="0">
                <a:cs typeface="Times New Roman" panose="02020603050405020304" pitchFamily="18" charset="0"/>
              </a:rPr>
              <a:t>RECTORADO</a:t>
            </a:r>
            <a:endParaRPr lang="es-PE" altLang="es-ES" sz="1800" b="1" u="none" dirty="0">
              <a:latin typeface="Arial" panose="020B0604020202020204" pitchFamily="34" charset="0"/>
            </a:endParaRPr>
          </a:p>
        </p:txBody>
      </p:sp>
      <p:sp>
        <p:nvSpPr>
          <p:cNvPr id="3079" name="Text Box 7"/>
          <p:cNvSpPr txBox="1">
            <a:spLocks noChangeArrowheads="1"/>
          </p:cNvSpPr>
          <p:nvPr/>
        </p:nvSpPr>
        <p:spPr bwMode="auto">
          <a:xfrm>
            <a:off x="611560" y="1010895"/>
            <a:ext cx="777240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ts val="600"/>
              </a:spcBef>
              <a:buFontTx/>
              <a:buNone/>
            </a:pPr>
            <a:r>
              <a:rPr lang="es-PE" altLang="es-ES" sz="1600" b="1" dirty="0">
                <a:solidFill>
                  <a:srgbClr val="008000"/>
                </a:solidFill>
                <a:latin typeface="Arial" panose="020B0604020202020204" pitchFamily="34" charset="0"/>
              </a:rPr>
              <a:t>MAESTRÍA</a:t>
            </a:r>
            <a:r>
              <a:rPr lang="es-PE" altLang="es-ES" sz="1600" b="1" u="none" dirty="0">
                <a:solidFill>
                  <a:srgbClr val="008000"/>
                </a:solidFill>
                <a:latin typeface="Arial" panose="020B0604020202020204" pitchFamily="34" charset="0"/>
              </a:rPr>
              <a:t> EN CIENCIA DE DATOS </a:t>
            </a:r>
          </a:p>
        </p:txBody>
      </p:sp>
      <p:sp>
        <p:nvSpPr>
          <p:cNvPr id="3080" name="Text Box 8"/>
          <p:cNvSpPr txBox="1">
            <a:spLocks noChangeArrowheads="1"/>
          </p:cNvSpPr>
          <p:nvPr/>
        </p:nvSpPr>
        <p:spPr bwMode="auto">
          <a:xfrm>
            <a:off x="3851920" y="1988840"/>
            <a:ext cx="5216115" cy="2031325"/>
          </a:xfrm>
          <a:prstGeom prst="rect">
            <a:avLst/>
          </a:prstGeom>
          <a:ln w="3175">
            <a:solidFill>
              <a:schemeClr val="tx1"/>
            </a:solidFill>
            <a:headEnd/>
            <a:tailEnd/>
          </a:ln>
          <a:effectLst>
            <a:softEdge rad="31750"/>
          </a:effectLst>
          <a:scene3d>
            <a:camera prst="orthographicFront"/>
            <a:lightRig rig="threePt" dir="t"/>
          </a:scene3d>
          <a:sp3d contourW="12700">
            <a:contourClr>
              <a:srgbClr val="92D050"/>
            </a:contourClr>
          </a:sp3d>
        </p:spPr>
        <p:style>
          <a:lnRef idx="2">
            <a:schemeClr val="accent2"/>
          </a:lnRef>
          <a:fillRef idx="1">
            <a:schemeClr val="lt1"/>
          </a:fillRef>
          <a:effectRef idx="0">
            <a:schemeClr val="accent2"/>
          </a:effectRef>
          <a:fontRef idx="minor">
            <a:schemeClr val="dk1"/>
          </a:fontRef>
        </p:style>
        <p:txBody>
          <a:bodyPr wrap="squar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50000"/>
              </a:spcBef>
              <a:buNone/>
              <a:defRPr/>
            </a:pPr>
            <a:r>
              <a:rPr lang="es-ES" sz="1800" b="1" noProof="1">
                <a:solidFill>
                  <a:srgbClr val="008000"/>
                </a:solidFill>
                <a:latin typeface="Century Gothic" pitchFamily="34" charset="0"/>
              </a:rPr>
              <a:t>Analisis estadístico de Textos</a:t>
            </a:r>
            <a:endParaRPr lang="es-ES" sz="2400" b="1" noProof="1">
              <a:solidFill>
                <a:srgbClr val="008000"/>
              </a:solidFill>
              <a:latin typeface="Century Gothic" pitchFamily="34" charset="0"/>
            </a:endParaRPr>
          </a:p>
          <a:p>
            <a:pPr algn="ctr">
              <a:spcBef>
                <a:spcPct val="50000"/>
              </a:spcBef>
              <a:buNone/>
              <a:defRPr/>
            </a:pPr>
            <a:r>
              <a:rPr lang="es-ES" sz="2400" b="1" noProof="1">
                <a:solidFill>
                  <a:srgbClr val="00B0F0"/>
                </a:solidFill>
                <a:effectLst>
                  <a:outerShdw blurRad="38100" dist="38100" dir="2700000" algn="tl">
                    <a:srgbClr val="000000">
                      <a:alpha val="43137"/>
                    </a:srgbClr>
                  </a:outerShdw>
                </a:effectLst>
                <a:latin typeface="Century Gothic" pitchFamily="34" charset="0"/>
              </a:rPr>
              <a:t>SEMANA 1</a:t>
            </a:r>
          </a:p>
          <a:p>
            <a:pPr algn="ctr">
              <a:spcBef>
                <a:spcPct val="50000"/>
              </a:spcBef>
              <a:buNone/>
              <a:defRPr/>
            </a:pPr>
            <a:r>
              <a:rPr lang="es-ES" sz="2400" b="1" noProof="1">
                <a:solidFill>
                  <a:srgbClr val="008000"/>
                </a:solidFill>
                <a:latin typeface="Century Gothic" pitchFamily="34" charset="0"/>
              </a:rPr>
              <a:t>Concetos Básicos</a:t>
            </a:r>
            <a:endParaRPr lang="es-ES" sz="2400" b="1" noProof="1">
              <a:solidFill>
                <a:srgbClr val="00B0F0"/>
              </a:solidFill>
              <a:latin typeface="Century Gothic" pitchFamily="34" charset="0"/>
            </a:endParaRPr>
          </a:p>
          <a:p>
            <a:pPr algn="ctr">
              <a:spcBef>
                <a:spcPct val="50000"/>
              </a:spcBef>
              <a:buNone/>
              <a:defRPr/>
            </a:pPr>
            <a:r>
              <a:rPr lang="es-ES" sz="2400" b="1" noProof="1">
                <a:solidFill>
                  <a:srgbClr val="0070C0"/>
                </a:solidFill>
                <a:latin typeface="Century Gothic" pitchFamily="34" charset="0"/>
              </a:rPr>
              <a:t>MSc. Eder Tristán</a:t>
            </a:r>
            <a:endParaRPr lang="es-ES" sz="2400" b="1" u="none" noProof="1">
              <a:solidFill>
                <a:srgbClr val="0070C0"/>
              </a:solidFill>
              <a:latin typeface="Century Gothic" pitchFamily="34" charset="0"/>
            </a:endParaRPr>
          </a:p>
        </p:txBody>
      </p:sp>
      <p:pic>
        <p:nvPicPr>
          <p:cNvPr id="10" name="Picture 2">
            <a:extLst>
              <a:ext uri="{FF2B5EF4-FFF2-40B4-BE49-F238E27FC236}">
                <a16:creationId xmlns:a16="http://schemas.microsoft.com/office/drawing/2014/main" id="{FDEC1FDD-5B5B-4588-A683-BE2770E97B8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82285" y="484421"/>
            <a:ext cx="140335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09778376"/>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7503" y="5789713"/>
            <a:ext cx="941807" cy="9647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object 2"/>
          <p:cNvSpPr txBox="1">
            <a:spLocks noGrp="1"/>
          </p:cNvSpPr>
          <p:nvPr>
            <p:ph type="title"/>
          </p:nvPr>
        </p:nvSpPr>
        <p:spPr>
          <a:xfrm>
            <a:off x="467544" y="456347"/>
            <a:ext cx="7177608" cy="628377"/>
          </a:xfrm>
          <a:prstGeom prst="rect">
            <a:avLst/>
          </a:prstGeom>
        </p:spPr>
        <p:txBody>
          <a:bodyPr vert="horz" lIns="91440" tIns="45720" rIns="91440" bIns="45720" rtlCol="0" anchor="ctr">
            <a:normAutofit fontScale="90000"/>
          </a:bodyPr>
          <a:lstStyle/>
          <a:p>
            <a:r>
              <a:rPr lang="es-PE" b="1" dirty="0">
                <a:solidFill>
                  <a:schemeClr val="tx1"/>
                </a:solidFill>
                <a:effectLst>
                  <a:outerShdw blurRad="38100" dist="38100" dir="2700000" algn="tl">
                    <a:srgbClr val="000000">
                      <a:alpha val="43137"/>
                    </a:srgbClr>
                  </a:outerShdw>
                </a:effectLst>
              </a:rPr>
              <a:t>CONTEXTO</a:t>
            </a:r>
          </a:p>
        </p:txBody>
      </p:sp>
      <p:sp>
        <p:nvSpPr>
          <p:cNvPr id="12" name="object 12"/>
          <p:cNvSpPr txBox="1">
            <a:spLocks noGrp="1"/>
          </p:cNvSpPr>
          <p:nvPr>
            <p:ph type="body" idx="1"/>
          </p:nvPr>
        </p:nvSpPr>
        <p:spPr>
          <a:xfrm>
            <a:off x="467544" y="1484784"/>
            <a:ext cx="8352928" cy="2167260"/>
          </a:xfrm>
          <a:prstGeom prst="rect">
            <a:avLst/>
          </a:prstGeom>
          <a:solidFill>
            <a:schemeClr val="bg1">
              <a:alpha val="70000"/>
            </a:schemeClr>
          </a:solidFill>
        </p:spPr>
        <p:txBody>
          <a:bodyPr vert="horz" wrap="square" lIns="0" tIns="12700" rIns="0" bIns="0" rtlCol="0">
            <a:spAutoFit/>
          </a:bodyPr>
          <a:lstStyle/>
          <a:p>
            <a:pPr algn="just"/>
            <a:r>
              <a:rPr lang="es-PE" sz="2000" dirty="0"/>
              <a:t>El aumento exponencial en el volumen de este tipo de datos como: los </a:t>
            </a:r>
            <a:r>
              <a:rPr lang="es-PE" sz="2000" dirty="0" err="1"/>
              <a:t>verbatims</a:t>
            </a:r>
            <a:r>
              <a:rPr lang="es-PE" sz="2000" dirty="0"/>
              <a:t> de las encuestas, foros de clientes o redes sociales conduce a la conclusión inevitable de que ya no se puede ignorar esta información, si es que las empresas quieren permanecer en la cima. El método primario usado para registrar pensamiento y sentimiento es el texto, es importante saber y ahora más que nunca que es lo que están pensando los clientes. </a:t>
            </a:r>
          </a:p>
        </p:txBody>
      </p:sp>
      <p:pic>
        <p:nvPicPr>
          <p:cNvPr id="2052" name="Picture 4" descr="Digital Overload - Digital Discussions">
            <a:extLst>
              <a:ext uri="{FF2B5EF4-FFF2-40B4-BE49-F238E27FC236}">
                <a16:creationId xmlns:a16="http://schemas.microsoft.com/office/drawing/2014/main" id="{2FF104FB-037B-45AC-97E0-34A6C4F52F8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218320" y="3861048"/>
            <a:ext cx="2338324" cy="270892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a:extLst>
              <a:ext uri="{FF2B5EF4-FFF2-40B4-BE49-F238E27FC236}">
                <a16:creationId xmlns:a16="http://schemas.microsoft.com/office/drawing/2014/main" id="{4AB57C3B-DF64-4390-B774-DBCB7E6B530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24328" y="5789713"/>
            <a:ext cx="140335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263616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7503" y="5789713"/>
            <a:ext cx="941807" cy="9647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object 2"/>
          <p:cNvSpPr txBox="1">
            <a:spLocks noGrp="1"/>
          </p:cNvSpPr>
          <p:nvPr>
            <p:ph type="title"/>
          </p:nvPr>
        </p:nvSpPr>
        <p:spPr>
          <a:xfrm>
            <a:off x="467544" y="456347"/>
            <a:ext cx="7177608" cy="628377"/>
          </a:xfrm>
          <a:prstGeom prst="rect">
            <a:avLst/>
          </a:prstGeom>
        </p:spPr>
        <p:txBody>
          <a:bodyPr vert="horz" lIns="91440" tIns="45720" rIns="91440" bIns="45720" rtlCol="0" anchor="ctr">
            <a:normAutofit fontScale="90000"/>
          </a:bodyPr>
          <a:lstStyle/>
          <a:p>
            <a:r>
              <a:rPr lang="es-PE" b="1" dirty="0">
                <a:solidFill>
                  <a:schemeClr val="tx1"/>
                </a:solidFill>
                <a:effectLst>
                  <a:outerShdw blurRad="38100" dist="38100" dir="2700000" algn="tl">
                    <a:srgbClr val="000000">
                      <a:alpha val="43137"/>
                    </a:srgbClr>
                  </a:outerShdw>
                </a:effectLst>
              </a:rPr>
              <a:t>CONTEXTO</a:t>
            </a:r>
          </a:p>
        </p:txBody>
      </p:sp>
      <p:sp>
        <p:nvSpPr>
          <p:cNvPr id="12" name="object 12"/>
          <p:cNvSpPr txBox="1">
            <a:spLocks noGrp="1"/>
          </p:cNvSpPr>
          <p:nvPr>
            <p:ph type="body" idx="1"/>
          </p:nvPr>
        </p:nvSpPr>
        <p:spPr>
          <a:xfrm>
            <a:off x="467544" y="1466395"/>
            <a:ext cx="8352928" cy="3521477"/>
          </a:xfrm>
          <a:prstGeom prst="rect">
            <a:avLst/>
          </a:prstGeom>
          <a:solidFill>
            <a:schemeClr val="bg1">
              <a:alpha val="70000"/>
            </a:schemeClr>
          </a:solidFill>
        </p:spPr>
        <p:txBody>
          <a:bodyPr vert="horz" wrap="square" lIns="0" tIns="12700" rIns="0" bIns="0" rtlCol="0">
            <a:spAutoFit/>
          </a:bodyPr>
          <a:lstStyle/>
          <a:p>
            <a:pPr algn="just"/>
            <a:r>
              <a:rPr lang="es-PE" sz="2000" dirty="0"/>
              <a:t>La minería de texto es un desarrollo tecnológico con un potencial altamente comercial, por ejemplo, los estudios indican que el 80% de la información de una empresa está contenida en el texto (</a:t>
            </a:r>
            <a:r>
              <a:rPr lang="es-PE" sz="2000" dirty="0" err="1"/>
              <a:t>Ur-Rahman</a:t>
            </a:r>
            <a:r>
              <a:rPr lang="es-PE" sz="2000" dirty="0"/>
              <a:t> y </a:t>
            </a:r>
            <a:r>
              <a:rPr lang="es-PE" sz="2000" dirty="0" err="1"/>
              <a:t>Harding</a:t>
            </a:r>
            <a:r>
              <a:rPr lang="es-PE" sz="2000" dirty="0"/>
              <a:t> 2011). </a:t>
            </a:r>
          </a:p>
          <a:p>
            <a:pPr algn="just"/>
            <a:endParaRPr lang="es-PE" sz="2000" dirty="0"/>
          </a:p>
          <a:p>
            <a:pPr algn="just"/>
            <a:r>
              <a:rPr lang="es-PE" sz="2000" dirty="0"/>
              <a:t>Los estudios también han demostrado los beneficios de automatizar el análisis de grandes cantidades de datos cualitativos de retroalimentación de los clientes relacionados con el turismo y servicios de fabricación, han demostrado cómo gestionar y convertir clientes de manera efectiva (</a:t>
            </a:r>
            <a:r>
              <a:rPr lang="es-PE" sz="2000" dirty="0" err="1"/>
              <a:t>Lau</a:t>
            </a:r>
            <a:r>
              <a:rPr lang="es-PE" sz="2000" dirty="0"/>
              <a:t>, Lee y Ho 2005; Ludwig et al., 2013). </a:t>
            </a:r>
          </a:p>
        </p:txBody>
      </p:sp>
      <p:pic>
        <p:nvPicPr>
          <p:cNvPr id="6" name="Picture 2">
            <a:extLst>
              <a:ext uri="{FF2B5EF4-FFF2-40B4-BE49-F238E27FC236}">
                <a16:creationId xmlns:a16="http://schemas.microsoft.com/office/drawing/2014/main" id="{5D552457-A15B-40D6-9873-15F534CEC4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24328" y="5789713"/>
            <a:ext cx="140335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582429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5C00BB80-9CD0-4C87-820E-AE0DD08193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24328" y="5789713"/>
            <a:ext cx="140335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7503" y="5789713"/>
            <a:ext cx="941807" cy="9647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object 2"/>
          <p:cNvSpPr txBox="1">
            <a:spLocks noGrp="1"/>
          </p:cNvSpPr>
          <p:nvPr>
            <p:ph type="title"/>
          </p:nvPr>
        </p:nvSpPr>
        <p:spPr>
          <a:xfrm>
            <a:off x="467544" y="456347"/>
            <a:ext cx="7177608" cy="628377"/>
          </a:xfrm>
          <a:prstGeom prst="rect">
            <a:avLst/>
          </a:prstGeom>
        </p:spPr>
        <p:txBody>
          <a:bodyPr vert="horz" lIns="91440" tIns="45720" rIns="91440" bIns="45720" rtlCol="0" anchor="ctr">
            <a:normAutofit fontScale="90000"/>
          </a:bodyPr>
          <a:lstStyle/>
          <a:p>
            <a:r>
              <a:rPr lang="es-PE" b="1" dirty="0">
                <a:solidFill>
                  <a:schemeClr val="tx1"/>
                </a:solidFill>
                <a:effectLst>
                  <a:outerShdw blurRad="38100" dist="38100" dir="2700000" algn="tl">
                    <a:srgbClr val="000000">
                      <a:alpha val="43137"/>
                    </a:srgbClr>
                  </a:outerShdw>
                </a:effectLst>
              </a:rPr>
              <a:t>CONCEPTO</a:t>
            </a:r>
          </a:p>
        </p:txBody>
      </p:sp>
      <p:sp>
        <p:nvSpPr>
          <p:cNvPr id="12" name="object 12"/>
          <p:cNvSpPr txBox="1">
            <a:spLocks noGrp="1"/>
          </p:cNvSpPr>
          <p:nvPr>
            <p:ph type="body" idx="1"/>
          </p:nvPr>
        </p:nvSpPr>
        <p:spPr>
          <a:xfrm>
            <a:off x="467544" y="1466395"/>
            <a:ext cx="8352928" cy="5183470"/>
          </a:xfrm>
          <a:prstGeom prst="rect">
            <a:avLst/>
          </a:prstGeom>
          <a:solidFill>
            <a:schemeClr val="bg1">
              <a:alpha val="70000"/>
            </a:schemeClr>
          </a:solidFill>
        </p:spPr>
        <p:txBody>
          <a:bodyPr vert="horz" wrap="square" lIns="0" tIns="12700" rIns="0" bIns="0" rtlCol="0">
            <a:spAutoFit/>
          </a:bodyPr>
          <a:lstStyle/>
          <a:p>
            <a:pPr algn="just"/>
            <a:r>
              <a:rPr lang="es-PE" sz="2000" dirty="0"/>
              <a:t>La minería de texto es el proceso de analizar información textual en un intento de descubrir la estructura y significados implícitos "ocultos" dentro de los textos. </a:t>
            </a:r>
          </a:p>
          <a:p>
            <a:pPr algn="just"/>
            <a:endParaRPr lang="es-PE" sz="2000" dirty="0"/>
          </a:p>
          <a:p>
            <a:pPr algn="just"/>
            <a:r>
              <a:rPr lang="es-PE" sz="2000" dirty="0"/>
              <a:t>Es un desarrollo tecnológico que aborda el problema de la gestión de la información mediante el uso de técnicas de extracción de datos, aprendizaje automático, procesamiento del lenguaje natural, recuperación de información y gestión del conocimiento.</a:t>
            </a:r>
          </a:p>
          <a:p>
            <a:pPr algn="just"/>
            <a:endParaRPr lang="es-PE" sz="2000" dirty="0"/>
          </a:p>
          <a:p>
            <a:pPr algn="just"/>
            <a:r>
              <a:rPr lang="es-PE" sz="2000" dirty="0"/>
              <a:t>La minería de texto implica el procesamiento de una colección de documentos en los que se convierten en datos estructurados, de modo que cada documento se describe utilizando un conjunto de características llamadas conceptos para proporcionar una perspectiva holística de información textual y no textual </a:t>
            </a:r>
          </a:p>
        </p:txBody>
      </p:sp>
    </p:spTree>
    <p:extLst>
      <p:ext uri="{BB962C8B-B14F-4D97-AF65-F5344CB8AC3E}">
        <p14:creationId xmlns:p14="http://schemas.microsoft.com/office/powerpoint/2010/main" val="19224177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7503" y="5789713"/>
            <a:ext cx="941807" cy="9647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object 2"/>
          <p:cNvSpPr txBox="1">
            <a:spLocks noGrp="1"/>
          </p:cNvSpPr>
          <p:nvPr>
            <p:ph type="title"/>
          </p:nvPr>
        </p:nvSpPr>
        <p:spPr>
          <a:xfrm>
            <a:off x="467544" y="456347"/>
            <a:ext cx="7177608" cy="628377"/>
          </a:xfrm>
          <a:prstGeom prst="rect">
            <a:avLst/>
          </a:prstGeom>
        </p:spPr>
        <p:txBody>
          <a:bodyPr vert="horz" lIns="91440" tIns="45720" rIns="91440" bIns="45720" rtlCol="0" anchor="ctr">
            <a:normAutofit fontScale="90000"/>
          </a:bodyPr>
          <a:lstStyle/>
          <a:p>
            <a:r>
              <a:rPr lang="es-PE" b="1" dirty="0">
                <a:solidFill>
                  <a:schemeClr val="tx1"/>
                </a:solidFill>
                <a:effectLst>
                  <a:outerShdw blurRad="38100" dist="38100" dir="2700000" algn="tl">
                    <a:srgbClr val="000000">
                      <a:alpha val="43137"/>
                    </a:srgbClr>
                  </a:outerShdw>
                </a:effectLst>
              </a:rPr>
              <a:t>CONCEPTO</a:t>
            </a:r>
          </a:p>
        </p:txBody>
      </p:sp>
      <p:sp>
        <p:nvSpPr>
          <p:cNvPr id="12" name="object 12"/>
          <p:cNvSpPr txBox="1">
            <a:spLocks noGrp="1"/>
          </p:cNvSpPr>
          <p:nvPr>
            <p:ph type="body" idx="1"/>
          </p:nvPr>
        </p:nvSpPr>
        <p:spPr>
          <a:xfrm>
            <a:off x="467544" y="1466395"/>
            <a:ext cx="8352928" cy="4567917"/>
          </a:xfrm>
          <a:prstGeom prst="rect">
            <a:avLst/>
          </a:prstGeom>
          <a:solidFill>
            <a:schemeClr val="bg1">
              <a:alpha val="70000"/>
            </a:schemeClr>
          </a:solidFill>
        </p:spPr>
        <p:txBody>
          <a:bodyPr vert="horz" wrap="square" lIns="0" tIns="12700" rIns="0" bIns="0" rtlCol="0">
            <a:spAutoFit/>
          </a:bodyPr>
          <a:lstStyle/>
          <a:p>
            <a:pPr algn="just"/>
            <a:r>
              <a:rPr lang="es-PE" sz="2000" dirty="0"/>
              <a:t>Los enfoques descritos se pueden agrupar en lingüísticos y no lingüísticos (Taboada et al. 2011). </a:t>
            </a:r>
          </a:p>
          <a:p>
            <a:pPr algn="just"/>
            <a:endParaRPr lang="es-PE" sz="2000" dirty="0"/>
          </a:p>
          <a:p>
            <a:pPr algn="just"/>
            <a:r>
              <a:rPr lang="es-PE" sz="2000" dirty="0"/>
              <a:t>Las técnicas lingüísticas consideran las características del lenguaje natural del texto en los documentos (por ejemplo, sintaxis, gramática), mientras que las técnicas no lingüísticas ven documentos como una serie de personajes, palabras, oraciones, párrafos, etc. (</a:t>
            </a:r>
            <a:r>
              <a:rPr lang="es-PE" sz="2000" dirty="0" err="1"/>
              <a:t>Ur-Rahman</a:t>
            </a:r>
            <a:r>
              <a:rPr lang="es-PE" sz="2000" dirty="0"/>
              <a:t> y </a:t>
            </a:r>
            <a:r>
              <a:rPr lang="es-PE" sz="2000" dirty="0" err="1"/>
              <a:t>Harding</a:t>
            </a:r>
            <a:r>
              <a:rPr lang="es-PE" sz="2000" dirty="0"/>
              <a:t> 2011). </a:t>
            </a:r>
          </a:p>
          <a:p>
            <a:pPr algn="just"/>
            <a:endParaRPr lang="es-PE" sz="2000" dirty="0"/>
          </a:p>
          <a:p>
            <a:pPr algn="just"/>
            <a:r>
              <a:rPr lang="es-PE" sz="2000" dirty="0"/>
              <a:t>Las técnicas no lingüísticas tratan cada documento como una lista de términos, contando el número de veces aparecen palabras específicas en un documento y calculan su proximidad a otros términos relacionados en el documento o en documentos relacionados (</a:t>
            </a:r>
            <a:r>
              <a:rPr lang="es-PE" sz="2000" dirty="0" err="1"/>
              <a:t>Zhong</a:t>
            </a:r>
            <a:r>
              <a:rPr lang="es-PE" sz="2000" dirty="0"/>
              <a:t>, Li y </a:t>
            </a:r>
            <a:r>
              <a:rPr lang="es-PE" sz="2000" dirty="0" err="1"/>
              <a:t>Wu</a:t>
            </a:r>
            <a:r>
              <a:rPr lang="es-PE" sz="2000" dirty="0"/>
              <a:t> 2012). </a:t>
            </a:r>
          </a:p>
        </p:txBody>
      </p:sp>
      <p:pic>
        <p:nvPicPr>
          <p:cNvPr id="6" name="Picture 2">
            <a:extLst>
              <a:ext uri="{FF2B5EF4-FFF2-40B4-BE49-F238E27FC236}">
                <a16:creationId xmlns:a16="http://schemas.microsoft.com/office/drawing/2014/main" id="{3FCDA232-91BA-4D3D-9C46-7E1A551F318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24328" y="5789713"/>
            <a:ext cx="140335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915076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AB116180-0C69-40F9-A2FF-9278622ADB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24328" y="5789713"/>
            <a:ext cx="140335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7503" y="5789713"/>
            <a:ext cx="941807" cy="9647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object 2"/>
          <p:cNvSpPr txBox="1">
            <a:spLocks noGrp="1"/>
          </p:cNvSpPr>
          <p:nvPr>
            <p:ph type="title"/>
          </p:nvPr>
        </p:nvSpPr>
        <p:spPr>
          <a:xfrm>
            <a:off x="467544" y="456347"/>
            <a:ext cx="7177608" cy="628377"/>
          </a:xfrm>
          <a:prstGeom prst="rect">
            <a:avLst/>
          </a:prstGeom>
        </p:spPr>
        <p:txBody>
          <a:bodyPr vert="horz" lIns="91440" tIns="45720" rIns="91440" bIns="45720" rtlCol="0" anchor="ctr">
            <a:normAutofit fontScale="90000"/>
          </a:bodyPr>
          <a:lstStyle/>
          <a:p>
            <a:r>
              <a:rPr lang="es-PE" b="1" dirty="0">
                <a:solidFill>
                  <a:schemeClr val="tx1"/>
                </a:solidFill>
                <a:effectLst>
                  <a:outerShdw blurRad="38100" dist="38100" dir="2700000" algn="tl">
                    <a:srgbClr val="000000">
                      <a:alpha val="43137"/>
                    </a:srgbClr>
                  </a:outerShdw>
                </a:effectLst>
              </a:rPr>
              <a:t>CONCEPTO</a:t>
            </a:r>
          </a:p>
        </p:txBody>
      </p:sp>
      <p:sp>
        <p:nvSpPr>
          <p:cNvPr id="12" name="object 12"/>
          <p:cNvSpPr txBox="1">
            <a:spLocks noGrp="1"/>
          </p:cNvSpPr>
          <p:nvPr>
            <p:ph type="body" idx="1"/>
          </p:nvPr>
        </p:nvSpPr>
        <p:spPr>
          <a:xfrm>
            <a:off x="467544" y="1466395"/>
            <a:ext cx="8352928" cy="5183470"/>
          </a:xfrm>
          <a:prstGeom prst="rect">
            <a:avLst/>
          </a:prstGeom>
          <a:solidFill>
            <a:schemeClr val="bg1">
              <a:alpha val="70000"/>
            </a:schemeClr>
          </a:solidFill>
        </p:spPr>
        <p:txBody>
          <a:bodyPr vert="horz" wrap="square" lIns="0" tIns="12700" rIns="0" bIns="0" rtlCol="0">
            <a:spAutoFit/>
          </a:bodyPr>
          <a:lstStyle/>
          <a:p>
            <a:pPr algn="just"/>
            <a:r>
              <a:rPr lang="es-PE" sz="2000" dirty="0"/>
              <a:t>La minería de textos basada en la lingüística a menudo hace uso de recursos externos, como </a:t>
            </a:r>
            <a:r>
              <a:rPr lang="es-PE" sz="2000" dirty="0" err="1"/>
              <a:t>WordNet</a:t>
            </a:r>
            <a:r>
              <a:rPr lang="es-PE" sz="2000" dirty="0"/>
              <a:t>, la base de datos en línea más grande de términos lingüísticos en inglés que contiene palabras relacionadas con el significado (http://wordnet.princeton.edu/). </a:t>
            </a:r>
          </a:p>
          <a:p>
            <a:pPr algn="just"/>
            <a:endParaRPr lang="es-PE" sz="2000" dirty="0"/>
          </a:p>
          <a:p>
            <a:pPr algn="just"/>
            <a:r>
              <a:rPr lang="es-PE" sz="2000" dirty="0"/>
              <a:t>Sin embargo, los conceptos en un documento particular también podrían referirse a un área temática específica, llamada dominio (por ejemplo, servicios financieros, biología), en cuyo caso también podría ser apropiado para usar recursos específicos del dominio.</a:t>
            </a:r>
          </a:p>
          <a:p>
            <a:pPr algn="just"/>
            <a:endParaRPr lang="es-PE" sz="2000" dirty="0"/>
          </a:p>
          <a:p>
            <a:pPr algn="just"/>
            <a:r>
              <a:rPr lang="es-PE" sz="2000" dirty="0"/>
              <a:t>La minería de textos basados en la lingüística pueden superar a la categorización manual (humana) de las reseñas de los clientes porque son más precisas para predecir la calificación asociada con las revisiones (</a:t>
            </a:r>
            <a:r>
              <a:rPr lang="es-PE" sz="2000" dirty="0" err="1"/>
              <a:t>Ghazvinian</a:t>
            </a:r>
            <a:r>
              <a:rPr lang="es-PE" sz="2000" dirty="0"/>
              <a:t> 2011). </a:t>
            </a:r>
          </a:p>
        </p:txBody>
      </p:sp>
    </p:spTree>
    <p:extLst>
      <p:ext uri="{BB962C8B-B14F-4D97-AF65-F5344CB8AC3E}">
        <p14:creationId xmlns:p14="http://schemas.microsoft.com/office/powerpoint/2010/main" val="34576159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E" b="1" dirty="0">
                <a:solidFill>
                  <a:schemeClr val="tx1"/>
                </a:solidFill>
                <a:effectLst>
                  <a:outerShdw blurRad="38100" dist="38100" dir="2700000" algn="tl">
                    <a:srgbClr val="000000">
                      <a:alpha val="43137"/>
                    </a:srgbClr>
                  </a:outerShdw>
                </a:effectLst>
              </a:rPr>
              <a:t>PRE-PROCESAMIENTO</a:t>
            </a:r>
            <a:endParaRPr lang="es-PE" dirty="0"/>
          </a:p>
        </p:txBody>
      </p:sp>
      <p:sp>
        <p:nvSpPr>
          <p:cNvPr id="3" name="Marcador de contenido 2"/>
          <p:cNvSpPr>
            <a:spLocks noGrp="1"/>
          </p:cNvSpPr>
          <p:nvPr>
            <p:ph idx="1"/>
          </p:nvPr>
        </p:nvSpPr>
        <p:spPr>
          <a:xfrm>
            <a:off x="457200" y="1524000"/>
            <a:ext cx="8229600" cy="1743075"/>
          </a:xfrm>
          <a:solidFill>
            <a:schemeClr val="bg1">
              <a:alpha val="70000"/>
            </a:schemeClr>
          </a:solidFill>
        </p:spPr>
        <p:txBody>
          <a:bodyPr>
            <a:normAutofit/>
          </a:bodyPr>
          <a:lstStyle/>
          <a:p>
            <a:pPr algn="just"/>
            <a:r>
              <a:rPr lang="es-PE" sz="2000" dirty="0"/>
              <a:t>Todos los algoritmos de aprendizaje automático (ML), ya sean técnicas supervisadas o no supervisadas, generalmente funcionan con características de entrada que son de naturaleza numérica, para llegar a eso, necesita limpiar, normalizar y pre-procesar los datos textuales iniciales. </a:t>
            </a:r>
          </a:p>
          <a:p>
            <a:pPr algn="just"/>
            <a:endParaRPr lang="es-PE" sz="2000" dirty="0"/>
          </a:p>
        </p:txBody>
      </p:sp>
      <p:pic>
        <p:nvPicPr>
          <p:cNvPr id="3074" name="Picture 2" descr="Introducing Scikit-Learn | Python Data Science Handbook">
            <a:extLst>
              <a:ext uri="{FF2B5EF4-FFF2-40B4-BE49-F238E27FC236}">
                <a16:creationId xmlns:a16="http://schemas.microsoft.com/office/drawing/2014/main" id="{C6F55DB7-B320-48F9-8ED3-27CBD2B0842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6394" r="8197"/>
          <a:stretch/>
        </p:blipFill>
        <p:spPr bwMode="auto">
          <a:xfrm>
            <a:off x="2915816" y="3401599"/>
            <a:ext cx="3312368" cy="292300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a:extLst>
              <a:ext uri="{FF2B5EF4-FFF2-40B4-BE49-F238E27FC236}">
                <a16:creationId xmlns:a16="http://schemas.microsoft.com/office/drawing/2014/main" id="{5097B696-0E4B-4112-AFC1-B28E99FCEB6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7503" y="5805264"/>
            <a:ext cx="941807" cy="9647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2">
            <a:extLst>
              <a:ext uri="{FF2B5EF4-FFF2-40B4-BE49-F238E27FC236}">
                <a16:creationId xmlns:a16="http://schemas.microsoft.com/office/drawing/2014/main" id="{E7068570-30D6-4B24-A8C4-9C28AAB2081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24328" y="5789713"/>
            <a:ext cx="140335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545430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a:extLst>
              <a:ext uri="{FF2B5EF4-FFF2-40B4-BE49-F238E27FC236}">
                <a16:creationId xmlns:a16="http://schemas.microsoft.com/office/drawing/2014/main" id="{669C1961-C3D3-450A-A080-C6334240176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7503" y="5789713"/>
            <a:ext cx="941807" cy="9647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ítulo 1"/>
          <p:cNvSpPr>
            <a:spLocks noGrp="1"/>
          </p:cNvSpPr>
          <p:nvPr>
            <p:ph type="title"/>
          </p:nvPr>
        </p:nvSpPr>
        <p:spPr/>
        <p:txBody>
          <a:bodyPr/>
          <a:lstStyle/>
          <a:p>
            <a:r>
              <a:rPr lang="es-PE" b="1" dirty="0">
                <a:solidFill>
                  <a:schemeClr val="tx1"/>
                </a:solidFill>
                <a:effectLst>
                  <a:outerShdw blurRad="38100" dist="38100" dir="2700000" algn="tl">
                    <a:srgbClr val="000000">
                      <a:alpha val="43137"/>
                    </a:srgbClr>
                  </a:outerShdw>
                </a:effectLst>
              </a:rPr>
              <a:t>PRE-PROCESAMIENTO</a:t>
            </a:r>
            <a:endParaRPr lang="es-PE" dirty="0"/>
          </a:p>
        </p:txBody>
      </p:sp>
      <p:sp>
        <p:nvSpPr>
          <p:cNvPr id="3" name="Marcador de contenido 2"/>
          <p:cNvSpPr>
            <a:spLocks noGrp="1"/>
          </p:cNvSpPr>
          <p:nvPr>
            <p:ph idx="1"/>
          </p:nvPr>
        </p:nvSpPr>
        <p:spPr>
          <a:xfrm>
            <a:off x="457200" y="1524000"/>
            <a:ext cx="8229600" cy="4876800"/>
          </a:xfrm>
          <a:solidFill>
            <a:schemeClr val="bg1">
              <a:alpha val="70000"/>
            </a:schemeClr>
          </a:solidFill>
        </p:spPr>
        <p:txBody>
          <a:bodyPr>
            <a:normAutofit/>
          </a:bodyPr>
          <a:lstStyle/>
          <a:p>
            <a:pPr algn="just"/>
            <a:r>
              <a:rPr lang="es-PE" sz="2000" dirty="0"/>
              <a:t>Usualmente un corpus de texto en su formato bruto o nativo no está bien formateado ni estandarizado y por supuesto, nosotros deberíamos esperar esto, después de todo, los datos de texto están altamente desestructurados.</a:t>
            </a:r>
          </a:p>
          <a:p>
            <a:pPr algn="just"/>
            <a:endParaRPr lang="es-PE" sz="2000" dirty="0"/>
          </a:p>
          <a:p>
            <a:pPr algn="just"/>
            <a:r>
              <a:rPr lang="es-PE" sz="2000" dirty="0"/>
              <a:t>Hablar del pre-procesamiento, implica el uso de una variedad de técnicas para convertir texto sin formato en uno bien definido en secuencias de componentes lingüísticos que tienen estructura y notación estándar.</a:t>
            </a:r>
          </a:p>
        </p:txBody>
      </p:sp>
      <p:pic>
        <p:nvPicPr>
          <p:cNvPr id="4098" name="Picture 2" descr="Mining New Opportunities in Text Analytics">
            <a:extLst>
              <a:ext uri="{FF2B5EF4-FFF2-40B4-BE49-F238E27FC236}">
                <a16:creationId xmlns:a16="http://schemas.microsoft.com/office/drawing/2014/main" id="{7FAC1D3E-57CF-4C38-88C0-740D682E8D1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27584" y="4727622"/>
            <a:ext cx="2592288" cy="164877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Introducing Scikit-Learn | Python Data Science Handbook">
            <a:extLst>
              <a:ext uri="{FF2B5EF4-FFF2-40B4-BE49-F238E27FC236}">
                <a16:creationId xmlns:a16="http://schemas.microsoft.com/office/drawing/2014/main" id="{3C6D6B42-361E-410D-8860-16DC6992146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6394" r="8197"/>
          <a:stretch/>
        </p:blipFill>
        <p:spPr bwMode="auto">
          <a:xfrm>
            <a:off x="5508104" y="4535311"/>
            <a:ext cx="2304256" cy="1918025"/>
          </a:xfrm>
          <a:prstGeom prst="rect">
            <a:avLst/>
          </a:prstGeom>
          <a:noFill/>
          <a:extLst>
            <a:ext uri="{909E8E84-426E-40DD-AFC4-6F175D3DCCD1}">
              <a14:hiddenFill xmlns:a14="http://schemas.microsoft.com/office/drawing/2010/main">
                <a:solidFill>
                  <a:srgbClr val="FFFFFF"/>
                </a:solidFill>
              </a14:hiddenFill>
            </a:ext>
          </a:extLst>
        </p:spPr>
      </p:pic>
      <p:sp>
        <p:nvSpPr>
          <p:cNvPr id="4" name="Flecha: a la derecha 3">
            <a:extLst>
              <a:ext uri="{FF2B5EF4-FFF2-40B4-BE49-F238E27FC236}">
                <a16:creationId xmlns:a16="http://schemas.microsoft.com/office/drawing/2014/main" id="{5261DEE2-DD5A-43B1-86E1-1646657211A2}"/>
              </a:ext>
            </a:extLst>
          </p:cNvPr>
          <p:cNvSpPr/>
          <p:nvPr/>
        </p:nvSpPr>
        <p:spPr>
          <a:xfrm>
            <a:off x="4067944" y="5157192"/>
            <a:ext cx="1224136" cy="64807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9" name="Picture 2">
            <a:extLst>
              <a:ext uri="{FF2B5EF4-FFF2-40B4-BE49-F238E27FC236}">
                <a16:creationId xmlns:a16="http://schemas.microsoft.com/office/drawing/2014/main" id="{CE2AC649-A7F0-4F33-978C-BD49354ECC7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24328" y="5789713"/>
            <a:ext cx="140335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836141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AF8AC518-4FB8-43C9-99D7-7DD83FBB7A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24328" y="5789713"/>
            <a:ext cx="140335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2">
            <a:extLst>
              <a:ext uri="{FF2B5EF4-FFF2-40B4-BE49-F238E27FC236}">
                <a16:creationId xmlns:a16="http://schemas.microsoft.com/office/drawing/2014/main" id="{B5D4F55D-8802-48DB-8AA5-60AD893EE9C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7503" y="5789713"/>
            <a:ext cx="941807" cy="9647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ítulo 1"/>
          <p:cNvSpPr>
            <a:spLocks noGrp="1"/>
          </p:cNvSpPr>
          <p:nvPr>
            <p:ph type="title"/>
          </p:nvPr>
        </p:nvSpPr>
        <p:spPr/>
        <p:txBody>
          <a:bodyPr/>
          <a:lstStyle/>
          <a:p>
            <a:r>
              <a:rPr lang="es-PE" b="1" dirty="0">
                <a:solidFill>
                  <a:schemeClr val="tx1"/>
                </a:solidFill>
                <a:effectLst>
                  <a:outerShdw blurRad="38100" dist="38100" dir="2700000" algn="tl">
                    <a:srgbClr val="000000">
                      <a:alpha val="43137"/>
                    </a:srgbClr>
                  </a:outerShdw>
                </a:effectLst>
              </a:rPr>
              <a:t>PRE-PROCESAMIENTO</a:t>
            </a:r>
            <a:endParaRPr lang="es-PE" dirty="0"/>
          </a:p>
        </p:txBody>
      </p:sp>
      <p:sp>
        <p:nvSpPr>
          <p:cNvPr id="3" name="Marcador de contenido 2"/>
          <p:cNvSpPr>
            <a:spLocks noGrp="1"/>
          </p:cNvSpPr>
          <p:nvPr>
            <p:ph idx="1"/>
          </p:nvPr>
        </p:nvSpPr>
        <p:spPr>
          <a:xfrm>
            <a:off x="457200" y="1524000"/>
            <a:ext cx="8229600" cy="5073352"/>
          </a:xfrm>
          <a:solidFill>
            <a:schemeClr val="bg1">
              <a:alpha val="70000"/>
            </a:schemeClr>
          </a:solidFill>
        </p:spPr>
        <p:txBody>
          <a:bodyPr>
            <a:noAutofit/>
          </a:bodyPr>
          <a:lstStyle/>
          <a:p>
            <a:pPr algn="just"/>
            <a:r>
              <a:rPr lang="es-PE" sz="2000" dirty="0"/>
              <a:t>La siguiente lista nos da una idea de algunas de las técnicas de pre-procesamiento de texto más populares:</a:t>
            </a:r>
          </a:p>
          <a:p>
            <a:pPr algn="just"/>
            <a:endParaRPr lang="es-PE" sz="2000" dirty="0"/>
          </a:p>
          <a:p>
            <a:r>
              <a:rPr lang="es-PE" sz="1800" dirty="0" err="1"/>
              <a:t>Tokenization</a:t>
            </a:r>
            <a:endParaRPr lang="es-PE" sz="1800" dirty="0"/>
          </a:p>
          <a:p>
            <a:r>
              <a:rPr lang="es-PE" sz="1800" dirty="0" err="1"/>
              <a:t>Normalization</a:t>
            </a:r>
            <a:endParaRPr lang="es-PE" sz="1800" dirty="0"/>
          </a:p>
          <a:p>
            <a:r>
              <a:rPr lang="es-PE" sz="1800" dirty="0"/>
              <a:t>Stemming</a:t>
            </a:r>
          </a:p>
          <a:p>
            <a:r>
              <a:rPr lang="es-PE" sz="1800" dirty="0" err="1"/>
              <a:t>Lemmatization</a:t>
            </a:r>
            <a:endParaRPr lang="es-PE" sz="1800" dirty="0"/>
          </a:p>
          <a:p>
            <a:endParaRPr lang="es-PE" sz="2000" dirty="0"/>
          </a:p>
          <a:p>
            <a:pPr algn="just"/>
            <a:r>
              <a:rPr lang="es-PE" sz="2000" dirty="0"/>
              <a:t>Además de estas técnicas, también debe realizar algunas operaciones básicas, como tratar con texto mal escrito, eliminar palabras vacías y manejar otros componentes irrelevantes, una cosa importante para recordar  es que siempre un sistema sólido de pre-procesamiento de texto es una parte esencial de cualquier aplicación en análisis de texto.</a:t>
            </a:r>
          </a:p>
        </p:txBody>
      </p:sp>
    </p:spTree>
    <p:extLst>
      <p:ext uri="{BB962C8B-B14F-4D97-AF65-F5344CB8AC3E}">
        <p14:creationId xmlns:p14="http://schemas.microsoft.com/office/powerpoint/2010/main" val="16269301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E" b="1" dirty="0">
                <a:solidFill>
                  <a:schemeClr val="tx1"/>
                </a:solidFill>
                <a:effectLst>
                  <a:outerShdw blurRad="38100" dist="38100" dir="2700000" algn="tl">
                    <a:srgbClr val="000000">
                      <a:alpha val="43137"/>
                    </a:srgbClr>
                  </a:outerShdw>
                </a:effectLst>
              </a:rPr>
              <a:t>PRE-PROCESAMIENTO</a:t>
            </a:r>
            <a:endParaRPr lang="es-PE" dirty="0"/>
          </a:p>
        </p:txBody>
      </p:sp>
      <p:sp>
        <p:nvSpPr>
          <p:cNvPr id="3" name="Marcador de contenido 2"/>
          <p:cNvSpPr>
            <a:spLocks noGrp="1"/>
          </p:cNvSpPr>
          <p:nvPr>
            <p:ph idx="1"/>
          </p:nvPr>
        </p:nvSpPr>
        <p:spPr>
          <a:xfrm>
            <a:off x="470942" y="1700808"/>
            <a:ext cx="8229600" cy="4281264"/>
          </a:xfrm>
          <a:solidFill>
            <a:schemeClr val="bg1">
              <a:alpha val="70000"/>
            </a:schemeClr>
          </a:solidFill>
        </p:spPr>
        <p:txBody>
          <a:bodyPr>
            <a:noAutofit/>
          </a:bodyPr>
          <a:lstStyle/>
          <a:p>
            <a:pPr algn="just"/>
            <a:r>
              <a:rPr lang="es-PE" sz="2000" dirty="0"/>
              <a:t>El pro-cesamiento de texto también ayuda a limpiar y estandarizar, lo que ayuda en sistemas analíticos, como aumentar la precisión de los clasificadores. También obtenemos adicional información y metadatos en forma de anotaciones, que también son muy útiles para dar más información sobre el texto. </a:t>
            </a:r>
          </a:p>
          <a:p>
            <a:pPr algn="just"/>
            <a:endParaRPr lang="es-PE" sz="2000" dirty="0"/>
          </a:p>
          <a:p>
            <a:pPr algn="just"/>
            <a:r>
              <a:rPr lang="es-PE" sz="2000" dirty="0"/>
              <a:t>Otro aspecto importante es comprender los datos textuales después del procesamiento y normalizándolo. Esto implicará volver a visitar algunos de los conceptos de sintaxis del lenguaje para comprender la estructura y la sintaxis del texto.</a:t>
            </a:r>
          </a:p>
        </p:txBody>
      </p:sp>
      <p:pic>
        <p:nvPicPr>
          <p:cNvPr id="5" name="Picture 2">
            <a:extLst>
              <a:ext uri="{FF2B5EF4-FFF2-40B4-BE49-F238E27FC236}">
                <a16:creationId xmlns:a16="http://schemas.microsoft.com/office/drawing/2014/main" id="{D2AD8739-7EB3-445C-9A56-D2E1C25E809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7503" y="5789713"/>
            <a:ext cx="941807" cy="9647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2">
            <a:extLst>
              <a:ext uri="{FF2B5EF4-FFF2-40B4-BE49-F238E27FC236}">
                <a16:creationId xmlns:a16="http://schemas.microsoft.com/office/drawing/2014/main" id="{FEEDB7F6-06AB-4BA0-A700-4134C00A8FC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24328" y="5789713"/>
            <a:ext cx="140335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298032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es-PE" b="1" dirty="0">
                <a:solidFill>
                  <a:schemeClr val="tx1"/>
                </a:solidFill>
                <a:effectLst>
                  <a:outerShdw blurRad="38100" dist="38100" dir="2700000" algn="tl">
                    <a:srgbClr val="000000">
                      <a:alpha val="43137"/>
                    </a:srgbClr>
                  </a:outerShdw>
                </a:effectLst>
              </a:rPr>
              <a:t>PRE-PROCESAMIENTO</a:t>
            </a:r>
            <a:br>
              <a:rPr lang="es-PE" b="1" dirty="0">
                <a:solidFill>
                  <a:schemeClr val="tx1"/>
                </a:solidFill>
                <a:effectLst>
                  <a:outerShdw blurRad="38100" dist="38100" dir="2700000" algn="tl">
                    <a:srgbClr val="000000">
                      <a:alpha val="43137"/>
                    </a:srgbClr>
                  </a:outerShdw>
                </a:effectLst>
              </a:rPr>
            </a:br>
            <a:r>
              <a:rPr lang="es-PE" b="1" dirty="0">
                <a:solidFill>
                  <a:srgbClr val="FF0000"/>
                </a:solidFill>
                <a:effectLst>
                  <a:outerShdw blurRad="38100" dist="38100" dir="2700000" algn="tl">
                    <a:srgbClr val="000000">
                      <a:alpha val="43137"/>
                    </a:srgbClr>
                  </a:outerShdw>
                </a:effectLst>
              </a:rPr>
              <a:t>tokenizacion</a:t>
            </a:r>
            <a:endParaRPr lang="es-PE" b="1" dirty="0">
              <a:solidFill>
                <a:srgbClr val="FF0000"/>
              </a:solidFill>
            </a:endParaRPr>
          </a:p>
        </p:txBody>
      </p:sp>
      <p:sp>
        <p:nvSpPr>
          <p:cNvPr id="3" name="Marcador de contenido 2"/>
          <p:cNvSpPr>
            <a:spLocks noGrp="1"/>
          </p:cNvSpPr>
          <p:nvPr>
            <p:ph idx="1"/>
          </p:nvPr>
        </p:nvSpPr>
        <p:spPr>
          <a:xfrm>
            <a:off x="470942" y="1700808"/>
            <a:ext cx="8229600" cy="4281264"/>
          </a:xfrm>
          <a:solidFill>
            <a:schemeClr val="bg1">
              <a:alpha val="70000"/>
            </a:schemeClr>
          </a:solidFill>
        </p:spPr>
        <p:txBody>
          <a:bodyPr>
            <a:noAutofit/>
          </a:bodyPr>
          <a:lstStyle/>
          <a:p>
            <a:pPr algn="just"/>
            <a:r>
              <a:rPr lang="es-PE" sz="2000" dirty="0"/>
              <a:t>Los tokens son componentes textuales independientes y mínimos que tienen una sintaxis definida y semántica. Un párrafo de texto o un documento de texto tiene varios componentes que incluyen oraciones que pueden desglosarse en frases y palabras. </a:t>
            </a:r>
          </a:p>
          <a:p>
            <a:pPr algn="just"/>
            <a:endParaRPr lang="es-PE" sz="2000" dirty="0"/>
          </a:p>
          <a:p>
            <a:pPr algn="just"/>
            <a:r>
              <a:rPr lang="es-PE" sz="2000" dirty="0"/>
              <a:t>Las técnicas populares de tokenización incluyen la tokenización de oraciones y palabras, que son dividir un corpus de texto en oraciones y cada oración en palabras. Así, la tokenización se puede definir como el proceso de descomponer o dividir datos textuales en componentes significativos más pequeños llamados tokens.</a:t>
            </a:r>
          </a:p>
        </p:txBody>
      </p:sp>
      <p:pic>
        <p:nvPicPr>
          <p:cNvPr id="5" name="Picture 2">
            <a:extLst>
              <a:ext uri="{FF2B5EF4-FFF2-40B4-BE49-F238E27FC236}">
                <a16:creationId xmlns:a16="http://schemas.microsoft.com/office/drawing/2014/main" id="{C20D84A2-43D0-430C-83BA-449F8E0038C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7503" y="5789713"/>
            <a:ext cx="941807" cy="9647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2">
            <a:extLst>
              <a:ext uri="{FF2B5EF4-FFF2-40B4-BE49-F238E27FC236}">
                <a16:creationId xmlns:a16="http://schemas.microsoft.com/office/drawing/2014/main" id="{8DADAADD-932C-4515-8FDD-D9E2087E111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24328" y="5789713"/>
            <a:ext cx="140335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07012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b="3752"/>
          <a:stretch/>
        </p:blipFill>
        <p:spPr bwMode="auto">
          <a:xfrm>
            <a:off x="2123728" y="2276872"/>
            <a:ext cx="5184575" cy="3456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CuadroTexto 1"/>
          <p:cNvSpPr txBox="1"/>
          <p:nvPr/>
        </p:nvSpPr>
        <p:spPr bwMode="auto">
          <a:xfrm>
            <a:off x="1259631" y="548680"/>
            <a:ext cx="6624736" cy="1477328"/>
          </a:xfrm>
          <a:prstGeom prst="rect">
            <a:avLst/>
          </a:prstGeom>
          <a:ln>
            <a:headEnd/>
            <a:tailEnd/>
          </a:ln>
        </p:spPr>
        <p:style>
          <a:lnRef idx="2">
            <a:schemeClr val="accent2"/>
          </a:lnRef>
          <a:fillRef idx="1">
            <a:schemeClr val="lt1"/>
          </a:fillRef>
          <a:effectRef idx="0">
            <a:schemeClr val="accent2"/>
          </a:effectRef>
          <a:fontRef idx="minor">
            <a:schemeClr val="dk1"/>
          </a:fontRef>
        </p:style>
        <p:txBody>
          <a:bodyPr wrap="square" rtlCol="0" anchor="ctr">
            <a:spAutoFit/>
          </a:bodyPr>
          <a:lstStyle/>
          <a:p>
            <a:pPr algn="ctr">
              <a:spcBef>
                <a:spcPct val="50000"/>
              </a:spcBef>
              <a:buNone/>
            </a:pPr>
            <a:r>
              <a:rPr lang="es-ES" sz="2000" b="1" noProof="1"/>
              <a:t>A nuestro recordado Maestro </a:t>
            </a:r>
          </a:p>
          <a:p>
            <a:pPr algn="ctr">
              <a:spcBef>
                <a:spcPct val="50000"/>
              </a:spcBef>
              <a:buNone/>
            </a:pPr>
            <a:r>
              <a:rPr lang="es-ES" sz="2000" b="1" noProof="1"/>
              <a:t>Dr. Erwin Kraenau Espinal, Presidente de la Comisión de Creación de la Maestría en Ciencia de los Datos </a:t>
            </a:r>
          </a:p>
        </p:txBody>
      </p:sp>
      <p:sp>
        <p:nvSpPr>
          <p:cNvPr id="3" name="AutoShape 2" descr="Resultado de imagen para logo urp sin fondo"/>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PE"/>
          </a:p>
        </p:txBody>
      </p:sp>
      <p:sp>
        <p:nvSpPr>
          <p:cNvPr id="4" name="AutoShape 4" descr="Resultado de imagen para logo urp sin fondo"/>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PE"/>
          </a:p>
        </p:txBody>
      </p:sp>
      <p:sp>
        <p:nvSpPr>
          <p:cNvPr id="5" name="AutoShape 7" descr="Resultado de imagen para logo urp sin fondo"/>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PE"/>
          </a:p>
        </p:txBody>
      </p:sp>
      <p:sp>
        <p:nvSpPr>
          <p:cNvPr id="7" name="AutoShape 9" descr="Resultado de imagen para logo urp sin fondo"/>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PE"/>
          </a:p>
        </p:txBody>
      </p:sp>
      <p:pic>
        <p:nvPicPr>
          <p:cNvPr id="12"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7503" y="5789713"/>
            <a:ext cx="941807" cy="9647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2">
            <a:extLst>
              <a:ext uri="{FF2B5EF4-FFF2-40B4-BE49-F238E27FC236}">
                <a16:creationId xmlns:a16="http://schemas.microsoft.com/office/drawing/2014/main" id="{641BC477-8C4F-4503-9DB9-C2BF9D6E6E4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24328" y="5789713"/>
            <a:ext cx="140335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746559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EABA9428-A059-41C9-886A-2AAF346830C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7503" y="5789713"/>
            <a:ext cx="941807" cy="9647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ítulo 1"/>
          <p:cNvSpPr>
            <a:spLocks noGrp="1"/>
          </p:cNvSpPr>
          <p:nvPr>
            <p:ph type="title"/>
          </p:nvPr>
        </p:nvSpPr>
        <p:spPr/>
        <p:txBody>
          <a:bodyPr>
            <a:normAutofit fontScale="90000"/>
          </a:bodyPr>
          <a:lstStyle/>
          <a:p>
            <a:r>
              <a:rPr lang="es-PE" b="1" dirty="0">
                <a:solidFill>
                  <a:schemeClr val="tx1"/>
                </a:solidFill>
                <a:effectLst>
                  <a:outerShdw blurRad="38100" dist="38100" dir="2700000" algn="tl">
                    <a:srgbClr val="000000">
                      <a:alpha val="43137"/>
                    </a:srgbClr>
                  </a:outerShdw>
                </a:effectLst>
              </a:rPr>
              <a:t>PRE-PROCESAMIENTO</a:t>
            </a:r>
            <a:br>
              <a:rPr lang="es-PE" b="1" dirty="0">
                <a:solidFill>
                  <a:schemeClr val="tx1"/>
                </a:solidFill>
                <a:effectLst>
                  <a:outerShdw blurRad="38100" dist="38100" dir="2700000" algn="tl">
                    <a:srgbClr val="000000">
                      <a:alpha val="43137"/>
                    </a:srgbClr>
                  </a:outerShdw>
                </a:effectLst>
              </a:rPr>
            </a:br>
            <a:r>
              <a:rPr lang="es-PE" b="1" dirty="0">
                <a:solidFill>
                  <a:srgbClr val="FF0000"/>
                </a:solidFill>
                <a:effectLst>
                  <a:outerShdw blurRad="38100" dist="38100" dir="2700000" algn="tl">
                    <a:srgbClr val="000000">
                      <a:alpha val="43137"/>
                    </a:srgbClr>
                  </a:outerShdw>
                </a:effectLst>
              </a:rPr>
              <a:t>tokenizacion oraciones</a:t>
            </a:r>
            <a:endParaRPr lang="es-PE" b="1" dirty="0">
              <a:solidFill>
                <a:srgbClr val="FF0000"/>
              </a:solidFill>
            </a:endParaRPr>
          </a:p>
        </p:txBody>
      </p:sp>
      <p:sp>
        <p:nvSpPr>
          <p:cNvPr id="3" name="Marcador de contenido 2"/>
          <p:cNvSpPr>
            <a:spLocks noGrp="1"/>
          </p:cNvSpPr>
          <p:nvPr>
            <p:ph idx="1"/>
          </p:nvPr>
        </p:nvSpPr>
        <p:spPr>
          <a:xfrm>
            <a:off x="470942" y="1700808"/>
            <a:ext cx="8229600" cy="4281264"/>
          </a:xfrm>
          <a:solidFill>
            <a:schemeClr val="bg1">
              <a:alpha val="70000"/>
            </a:schemeClr>
          </a:solidFill>
        </p:spPr>
        <p:txBody>
          <a:bodyPr>
            <a:noAutofit/>
          </a:bodyPr>
          <a:lstStyle/>
          <a:p>
            <a:pPr algn="just"/>
            <a:r>
              <a:rPr lang="es-PE" sz="2000" dirty="0"/>
              <a:t>La tokenización de oraciones es el proceso de dividir un corpus de texto en oraciones que actúan como el primer nivel de fichas del que se compone el corpus. Esto también se conoce como segmentar el texto en oraciones significativas. Cualquier corpus es un cuerpo de texto donde cada párrafo comprende varias oraciones.</a:t>
            </a:r>
          </a:p>
          <a:p>
            <a:pPr algn="just"/>
            <a:endParaRPr lang="es-PE" sz="2000" dirty="0"/>
          </a:p>
          <a:p>
            <a:pPr algn="just"/>
            <a:r>
              <a:rPr lang="es-PE" sz="2000" dirty="0"/>
              <a:t>Hay varias formas de realizar la tokenización de oraciones, son técnicas básicas que incluye buscar delimitadores específicos entre oraciones, como un punto (.) o un carácter de nueva línea (\ n) y, a veces, incluso un punto y coma.</a:t>
            </a:r>
          </a:p>
          <a:p>
            <a:pPr algn="just"/>
            <a:endParaRPr lang="es-PE" sz="2000" dirty="0"/>
          </a:p>
          <a:p>
            <a:pPr algn="just"/>
            <a:r>
              <a:rPr lang="es-PE" sz="2000" b="1" dirty="0">
                <a:solidFill>
                  <a:srgbClr val="FF0000"/>
                </a:solidFill>
                <a:effectLst>
                  <a:outerShdw blurRad="38100" dist="38100" dir="2700000" algn="tl">
                    <a:srgbClr val="000000">
                      <a:alpha val="43137"/>
                    </a:srgbClr>
                  </a:outerShdw>
                </a:effectLst>
              </a:rPr>
              <a:t>ejemplo</a:t>
            </a:r>
            <a:endParaRPr lang="es-PE" sz="2000" dirty="0"/>
          </a:p>
        </p:txBody>
      </p:sp>
      <p:pic>
        <p:nvPicPr>
          <p:cNvPr id="6" name="Picture 2">
            <a:extLst>
              <a:ext uri="{FF2B5EF4-FFF2-40B4-BE49-F238E27FC236}">
                <a16:creationId xmlns:a16="http://schemas.microsoft.com/office/drawing/2014/main" id="{D41042AB-0443-4659-B30F-0D9C1436DE9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24328" y="5789713"/>
            <a:ext cx="140335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636505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DA5E1AFA-18F7-44E7-8C8D-ADAED724B27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7503" y="5789713"/>
            <a:ext cx="941807" cy="9647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ítulo 1"/>
          <p:cNvSpPr>
            <a:spLocks noGrp="1"/>
          </p:cNvSpPr>
          <p:nvPr>
            <p:ph type="title"/>
          </p:nvPr>
        </p:nvSpPr>
        <p:spPr/>
        <p:txBody>
          <a:bodyPr>
            <a:normAutofit fontScale="90000"/>
          </a:bodyPr>
          <a:lstStyle/>
          <a:p>
            <a:r>
              <a:rPr lang="es-PE" b="1" dirty="0">
                <a:solidFill>
                  <a:schemeClr val="tx1"/>
                </a:solidFill>
                <a:effectLst>
                  <a:outerShdw blurRad="38100" dist="38100" dir="2700000" algn="tl">
                    <a:srgbClr val="000000">
                      <a:alpha val="43137"/>
                    </a:srgbClr>
                  </a:outerShdw>
                </a:effectLst>
              </a:rPr>
              <a:t>PRE-PROCESAMIENTO</a:t>
            </a:r>
            <a:br>
              <a:rPr lang="es-PE" b="1" dirty="0">
                <a:solidFill>
                  <a:schemeClr val="tx1"/>
                </a:solidFill>
                <a:effectLst>
                  <a:outerShdw blurRad="38100" dist="38100" dir="2700000" algn="tl">
                    <a:srgbClr val="000000">
                      <a:alpha val="43137"/>
                    </a:srgbClr>
                  </a:outerShdw>
                </a:effectLst>
              </a:rPr>
            </a:br>
            <a:r>
              <a:rPr lang="es-PE" b="1" dirty="0">
                <a:solidFill>
                  <a:srgbClr val="FF0000"/>
                </a:solidFill>
                <a:effectLst>
                  <a:outerShdw blurRad="38100" dist="38100" dir="2700000" algn="tl">
                    <a:srgbClr val="000000">
                      <a:alpha val="43137"/>
                    </a:srgbClr>
                  </a:outerShdw>
                </a:effectLst>
              </a:rPr>
              <a:t>tokenizacion palabras</a:t>
            </a:r>
            <a:endParaRPr lang="es-PE" b="1" dirty="0">
              <a:solidFill>
                <a:srgbClr val="FF0000"/>
              </a:solidFill>
            </a:endParaRPr>
          </a:p>
        </p:txBody>
      </p:sp>
      <p:sp>
        <p:nvSpPr>
          <p:cNvPr id="3" name="Marcador de contenido 2"/>
          <p:cNvSpPr>
            <a:spLocks noGrp="1"/>
          </p:cNvSpPr>
          <p:nvPr>
            <p:ph idx="1"/>
          </p:nvPr>
        </p:nvSpPr>
        <p:spPr>
          <a:xfrm>
            <a:off x="470942" y="1700808"/>
            <a:ext cx="8229600" cy="4281264"/>
          </a:xfrm>
          <a:solidFill>
            <a:schemeClr val="bg1">
              <a:alpha val="70000"/>
            </a:schemeClr>
          </a:solidFill>
        </p:spPr>
        <p:txBody>
          <a:bodyPr>
            <a:noAutofit/>
          </a:bodyPr>
          <a:lstStyle/>
          <a:p>
            <a:pPr algn="just"/>
            <a:r>
              <a:rPr lang="es-PE" sz="2000" dirty="0"/>
              <a:t>La tokenización de palabras es el proceso de dividir o segmentar oraciones en sus palabras, una oración es una colección de palabras, y con la tokenización esencialmente se divide una oración en una lista de palabras que se pueden usar para reconstruir la frase. </a:t>
            </a:r>
          </a:p>
          <a:p>
            <a:pPr algn="just"/>
            <a:endParaRPr lang="es-PE" sz="2000" dirty="0"/>
          </a:p>
          <a:p>
            <a:pPr algn="just"/>
            <a:r>
              <a:rPr lang="es-PE" sz="2000" dirty="0"/>
              <a:t>La tokenización de palabras es muy importante en muchos procesos, especialmente en la limpieza.</a:t>
            </a:r>
          </a:p>
          <a:p>
            <a:pPr algn="just"/>
            <a:r>
              <a:rPr lang="es-PE" sz="2000" dirty="0"/>
              <a:t>normalizando el texto donde las operaciones como la derivación y la lematización funcionan como cada palabra individual basada en sus respectivos tallos y lema. </a:t>
            </a:r>
          </a:p>
          <a:p>
            <a:pPr algn="just"/>
            <a:endParaRPr lang="es-PE" sz="2000" dirty="0"/>
          </a:p>
          <a:p>
            <a:pPr algn="just"/>
            <a:r>
              <a:rPr lang="es-PE" sz="2000" b="1" dirty="0">
                <a:solidFill>
                  <a:srgbClr val="FF0000"/>
                </a:solidFill>
                <a:effectLst>
                  <a:outerShdw blurRad="38100" dist="38100" dir="2700000" algn="tl">
                    <a:srgbClr val="000000">
                      <a:alpha val="43137"/>
                    </a:srgbClr>
                  </a:outerShdw>
                </a:effectLst>
              </a:rPr>
              <a:t>ejemplo</a:t>
            </a:r>
            <a:endParaRPr lang="es-PE" sz="2000" dirty="0"/>
          </a:p>
          <a:p>
            <a:pPr algn="just"/>
            <a:endParaRPr lang="es-PE" sz="2000" dirty="0"/>
          </a:p>
        </p:txBody>
      </p:sp>
      <p:pic>
        <p:nvPicPr>
          <p:cNvPr id="6" name="Picture 2">
            <a:extLst>
              <a:ext uri="{FF2B5EF4-FFF2-40B4-BE49-F238E27FC236}">
                <a16:creationId xmlns:a16="http://schemas.microsoft.com/office/drawing/2014/main" id="{CC4AACA7-7E10-42B2-A43E-B6BD28704D2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24328" y="5789713"/>
            <a:ext cx="140335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83596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es-PE" b="1" dirty="0">
                <a:solidFill>
                  <a:schemeClr val="tx1"/>
                </a:solidFill>
                <a:effectLst>
                  <a:outerShdw blurRad="38100" dist="38100" dir="2700000" algn="tl">
                    <a:srgbClr val="000000">
                      <a:alpha val="43137"/>
                    </a:srgbClr>
                  </a:outerShdw>
                </a:effectLst>
              </a:rPr>
              <a:t>PRE-PROCESAMIENTO</a:t>
            </a:r>
            <a:br>
              <a:rPr lang="es-PE" b="1" dirty="0">
                <a:solidFill>
                  <a:schemeClr val="tx1"/>
                </a:solidFill>
                <a:effectLst>
                  <a:outerShdw blurRad="38100" dist="38100" dir="2700000" algn="tl">
                    <a:srgbClr val="000000">
                      <a:alpha val="43137"/>
                    </a:srgbClr>
                  </a:outerShdw>
                </a:effectLst>
              </a:rPr>
            </a:br>
            <a:r>
              <a:rPr lang="es-PE" b="1" dirty="0">
                <a:solidFill>
                  <a:srgbClr val="FF0000"/>
                </a:solidFill>
                <a:effectLst>
                  <a:outerShdw blurRad="38100" dist="38100" dir="2700000" algn="tl">
                    <a:srgbClr val="000000">
                      <a:alpha val="43137"/>
                    </a:srgbClr>
                  </a:outerShdw>
                </a:effectLst>
              </a:rPr>
              <a:t>Normalización</a:t>
            </a:r>
            <a:endParaRPr lang="es-PE" b="1" dirty="0">
              <a:solidFill>
                <a:srgbClr val="FF0000"/>
              </a:solidFill>
            </a:endParaRPr>
          </a:p>
        </p:txBody>
      </p:sp>
      <p:sp>
        <p:nvSpPr>
          <p:cNvPr id="3" name="Marcador de contenido 2"/>
          <p:cNvSpPr>
            <a:spLocks noGrp="1"/>
          </p:cNvSpPr>
          <p:nvPr>
            <p:ph idx="1"/>
          </p:nvPr>
        </p:nvSpPr>
        <p:spPr>
          <a:xfrm>
            <a:off x="470942" y="1700808"/>
            <a:ext cx="8229600" cy="4281264"/>
          </a:xfrm>
          <a:solidFill>
            <a:schemeClr val="bg1">
              <a:alpha val="70000"/>
            </a:schemeClr>
          </a:solidFill>
        </p:spPr>
        <p:txBody>
          <a:bodyPr>
            <a:noAutofit/>
          </a:bodyPr>
          <a:lstStyle/>
          <a:p>
            <a:pPr algn="just"/>
            <a:r>
              <a:rPr lang="es-PE" sz="2000" dirty="0"/>
              <a:t>La normalización de texto se define como un proceso que consiste en una serie de pasos que debe seguirse para limpiar y estandarizar datos textuales en un formulario que podría ser consumido por otros sistemas y aplicaciones de NLP, etc.</a:t>
            </a:r>
          </a:p>
          <a:p>
            <a:pPr algn="just"/>
            <a:endParaRPr lang="es-PE" sz="2000" dirty="0"/>
          </a:p>
          <a:p>
            <a:pPr algn="just"/>
            <a:r>
              <a:rPr lang="es-PE" sz="2000" dirty="0"/>
              <a:t>A menudo, la tokenización en sí misma también es parte de la normalización del texto. Además de la tokenización, varias otras técnicas incluyen limpieza de texto, conversión de mayúsculas, corrección ortográfica, eliminando palabras vacías y otros términos innecesarios, derivación y lematización. Texto</a:t>
            </a:r>
          </a:p>
        </p:txBody>
      </p:sp>
      <p:pic>
        <p:nvPicPr>
          <p:cNvPr id="5" name="Picture 2">
            <a:extLst>
              <a:ext uri="{FF2B5EF4-FFF2-40B4-BE49-F238E27FC236}">
                <a16:creationId xmlns:a16="http://schemas.microsoft.com/office/drawing/2014/main" id="{3AFACEFF-0B5E-4827-801E-19DA6426436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7503" y="5789713"/>
            <a:ext cx="941807" cy="9647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2">
            <a:extLst>
              <a:ext uri="{FF2B5EF4-FFF2-40B4-BE49-F238E27FC236}">
                <a16:creationId xmlns:a16="http://schemas.microsoft.com/office/drawing/2014/main" id="{C1DA5CB2-9462-4FF0-A63A-43D1D32502E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24328" y="5789713"/>
            <a:ext cx="140335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87073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es-PE" b="1" dirty="0">
                <a:solidFill>
                  <a:schemeClr val="tx1"/>
                </a:solidFill>
                <a:effectLst>
                  <a:outerShdw blurRad="38100" dist="38100" dir="2700000" algn="tl">
                    <a:srgbClr val="000000">
                      <a:alpha val="43137"/>
                    </a:srgbClr>
                  </a:outerShdw>
                </a:effectLst>
              </a:rPr>
              <a:t>PRE-PROCESAMIENTO</a:t>
            </a:r>
            <a:br>
              <a:rPr lang="es-PE" b="1" dirty="0">
                <a:solidFill>
                  <a:schemeClr val="tx1"/>
                </a:solidFill>
                <a:effectLst>
                  <a:outerShdw blurRad="38100" dist="38100" dir="2700000" algn="tl">
                    <a:srgbClr val="000000">
                      <a:alpha val="43137"/>
                    </a:srgbClr>
                  </a:outerShdw>
                </a:effectLst>
              </a:rPr>
            </a:br>
            <a:r>
              <a:rPr lang="es-PE" b="1" dirty="0">
                <a:solidFill>
                  <a:srgbClr val="FF0000"/>
                </a:solidFill>
                <a:effectLst>
                  <a:outerShdw blurRad="38100" dist="38100" dir="2700000" algn="tl">
                    <a:srgbClr val="000000">
                      <a:alpha val="43137"/>
                    </a:srgbClr>
                  </a:outerShdw>
                </a:effectLst>
              </a:rPr>
              <a:t>Normalización - limpieza</a:t>
            </a:r>
            <a:endParaRPr lang="es-PE" b="1" dirty="0">
              <a:solidFill>
                <a:srgbClr val="FF0000"/>
              </a:solidFill>
            </a:endParaRPr>
          </a:p>
        </p:txBody>
      </p:sp>
      <p:sp>
        <p:nvSpPr>
          <p:cNvPr id="3" name="Marcador de contenido 2"/>
          <p:cNvSpPr>
            <a:spLocks noGrp="1"/>
          </p:cNvSpPr>
          <p:nvPr>
            <p:ph idx="1"/>
          </p:nvPr>
        </p:nvSpPr>
        <p:spPr>
          <a:xfrm>
            <a:off x="470942" y="1700808"/>
            <a:ext cx="8229600" cy="4281264"/>
          </a:xfrm>
          <a:solidFill>
            <a:schemeClr val="bg1">
              <a:alpha val="70000"/>
            </a:schemeClr>
          </a:solidFill>
        </p:spPr>
        <p:txBody>
          <a:bodyPr>
            <a:noAutofit/>
          </a:bodyPr>
          <a:lstStyle/>
          <a:p>
            <a:pPr algn="just"/>
            <a:r>
              <a:rPr lang="es-PE" sz="2000" dirty="0"/>
              <a:t>A menudo, los datos textuales que queremos usar o analizar contienen muchos datos extraños y caracteres innecesarios que deben eliminarse antes de realizar cualquier de las operaciones adicionales como tokenización u otras técnicas de normalización. </a:t>
            </a:r>
          </a:p>
          <a:p>
            <a:pPr algn="just"/>
            <a:endParaRPr lang="es-PE" sz="2000" dirty="0"/>
          </a:p>
          <a:p>
            <a:pPr algn="just"/>
            <a:r>
              <a:rPr lang="es-PE" sz="2000" dirty="0"/>
              <a:t>Esto incluye extraer texto significativo de fuentes de datos como datos HTML, que consiste en etiquetas HTML innecesarias, o incluso datos de fuentes XML y JSON.</a:t>
            </a:r>
          </a:p>
          <a:p>
            <a:pPr algn="just"/>
            <a:endParaRPr lang="es-PE" sz="2000" dirty="0"/>
          </a:p>
          <a:p>
            <a:pPr algn="just"/>
            <a:r>
              <a:rPr lang="es-PE" sz="2000" dirty="0"/>
              <a:t>Hay muchas maneras analizar y limpiar estos datos para eliminar etiquetas innecesarias. </a:t>
            </a:r>
          </a:p>
        </p:txBody>
      </p:sp>
      <p:pic>
        <p:nvPicPr>
          <p:cNvPr id="5" name="Picture 2">
            <a:extLst>
              <a:ext uri="{FF2B5EF4-FFF2-40B4-BE49-F238E27FC236}">
                <a16:creationId xmlns:a16="http://schemas.microsoft.com/office/drawing/2014/main" id="{4A25BA4A-2B68-45DA-B0A8-4E598C0E67E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7503" y="5789713"/>
            <a:ext cx="941807" cy="9647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2">
            <a:extLst>
              <a:ext uri="{FF2B5EF4-FFF2-40B4-BE49-F238E27FC236}">
                <a16:creationId xmlns:a16="http://schemas.microsoft.com/office/drawing/2014/main" id="{FEE7B87C-B080-4961-9E12-43D55F3EC2A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24328" y="5789713"/>
            <a:ext cx="140335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87322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es-PE" b="1" dirty="0">
                <a:solidFill>
                  <a:schemeClr val="tx1"/>
                </a:solidFill>
                <a:effectLst>
                  <a:outerShdw blurRad="38100" dist="38100" dir="2700000" algn="tl">
                    <a:srgbClr val="000000">
                      <a:alpha val="43137"/>
                    </a:srgbClr>
                  </a:outerShdw>
                </a:effectLst>
              </a:rPr>
              <a:t>PRE-PROCESAMIENTO</a:t>
            </a:r>
            <a:br>
              <a:rPr lang="es-PE" b="1" dirty="0">
                <a:solidFill>
                  <a:schemeClr val="tx1"/>
                </a:solidFill>
                <a:effectLst>
                  <a:outerShdw blurRad="38100" dist="38100" dir="2700000" algn="tl">
                    <a:srgbClr val="000000">
                      <a:alpha val="43137"/>
                    </a:srgbClr>
                  </a:outerShdw>
                </a:effectLst>
              </a:rPr>
            </a:br>
            <a:r>
              <a:rPr lang="es-PE" b="1" dirty="0">
                <a:solidFill>
                  <a:srgbClr val="FF0000"/>
                </a:solidFill>
                <a:effectLst>
                  <a:outerShdw blurRad="38100" dist="38100" dir="2700000" algn="tl">
                    <a:srgbClr val="000000">
                      <a:alpha val="43137"/>
                    </a:srgbClr>
                  </a:outerShdw>
                </a:effectLst>
              </a:rPr>
              <a:t>Normalización – limpieza - caracteres</a:t>
            </a:r>
            <a:endParaRPr lang="es-PE" b="1" dirty="0">
              <a:solidFill>
                <a:srgbClr val="FF0000"/>
              </a:solidFill>
            </a:endParaRPr>
          </a:p>
        </p:txBody>
      </p:sp>
      <p:sp>
        <p:nvSpPr>
          <p:cNvPr id="3" name="Marcador de contenido 2"/>
          <p:cNvSpPr>
            <a:spLocks noGrp="1"/>
          </p:cNvSpPr>
          <p:nvPr>
            <p:ph idx="1"/>
          </p:nvPr>
        </p:nvSpPr>
        <p:spPr>
          <a:xfrm>
            <a:off x="470942" y="1700808"/>
            <a:ext cx="8229600" cy="4032448"/>
          </a:xfrm>
          <a:solidFill>
            <a:schemeClr val="bg1">
              <a:alpha val="70000"/>
            </a:schemeClr>
          </a:solidFill>
        </p:spPr>
        <p:txBody>
          <a:bodyPr>
            <a:noAutofit/>
          </a:bodyPr>
          <a:lstStyle/>
          <a:p>
            <a:pPr algn="just"/>
            <a:r>
              <a:rPr lang="es-PE" sz="2000" dirty="0"/>
              <a:t>Una tarea importante en la normalización de texto consiste en eliminar innecesarios y especiales, estos pueden ser símbolos especiales o incluso signos de puntuación que ocurren en las oraciones.</a:t>
            </a:r>
          </a:p>
          <a:p>
            <a:pPr algn="just"/>
            <a:endParaRPr lang="es-PE" sz="2000" dirty="0"/>
          </a:p>
          <a:p>
            <a:pPr algn="just"/>
            <a:r>
              <a:rPr lang="es-PE" sz="2000" dirty="0"/>
              <a:t>Este paso a menudo se realiza antes o después de la tokenización. La razón principal para hacerlo es porque a menudo la puntuación o los caracteres especiales no tienen mucha importancia cuando se analiza el texto y se usa para extraer funciones o información basada en NLP y ML.</a:t>
            </a:r>
          </a:p>
          <a:p>
            <a:pPr algn="just"/>
            <a:endParaRPr lang="es-PE" sz="2000" dirty="0"/>
          </a:p>
          <a:p>
            <a:pPr algn="just"/>
            <a:r>
              <a:rPr lang="es-PE" sz="2000" b="1" dirty="0">
                <a:solidFill>
                  <a:srgbClr val="FF0000"/>
                </a:solidFill>
                <a:effectLst>
                  <a:outerShdw blurRad="38100" dist="38100" dir="2700000" algn="tl">
                    <a:srgbClr val="000000">
                      <a:alpha val="43137"/>
                    </a:srgbClr>
                  </a:outerShdw>
                </a:effectLst>
              </a:rPr>
              <a:t>ejemplo</a:t>
            </a:r>
            <a:endParaRPr lang="es-PE" sz="2000" dirty="0"/>
          </a:p>
        </p:txBody>
      </p:sp>
      <p:pic>
        <p:nvPicPr>
          <p:cNvPr id="5" name="Picture 2">
            <a:extLst>
              <a:ext uri="{FF2B5EF4-FFF2-40B4-BE49-F238E27FC236}">
                <a16:creationId xmlns:a16="http://schemas.microsoft.com/office/drawing/2014/main" id="{B4465ACD-BD74-4E8A-935B-3C5C0CCF2B9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7503" y="5789713"/>
            <a:ext cx="941807" cy="9647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2">
            <a:extLst>
              <a:ext uri="{FF2B5EF4-FFF2-40B4-BE49-F238E27FC236}">
                <a16:creationId xmlns:a16="http://schemas.microsoft.com/office/drawing/2014/main" id="{A086E3C2-44DC-4B33-B630-6CBE9A63247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24328" y="5789713"/>
            <a:ext cx="140335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809695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25AF94D6-A09D-4053-8B7A-FD165974EEA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7503" y="5789713"/>
            <a:ext cx="941807" cy="9647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ítulo 1"/>
          <p:cNvSpPr>
            <a:spLocks noGrp="1"/>
          </p:cNvSpPr>
          <p:nvPr>
            <p:ph type="title"/>
          </p:nvPr>
        </p:nvSpPr>
        <p:spPr/>
        <p:txBody>
          <a:bodyPr>
            <a:normAutofit fontScale="90000"/>
          </a:bodyPr>
          <a:lstStyle/>
          <a:p>
            <a:r>
              <a:rPr lang="es-PE" b="1" dirty="0">
                <a:solidFill>
                  <a:schemeClr val="tx1"/>
                </a:solidFill>
                <a:effectLst>
                  <a:outerShdw blurRad="38100" dist="38100" dir="2700000" algn="tl">
                    <a:srgbClr val="000000">
                      <a:alpha val="43137"/>
                    </a:srgbClr>
                  </a:outerShdw>
                </a:effectLst>
              </a:rPr>
              <a:t>PRE-PROCESAMIENTO</a:t>
            </a:r>
            <a:br>
              <a:rPr lang="es-PE" b="1" dirty="0">
                <a:solidFill>
                  <a:schemeClr val="tx1"/>
                </a:solidFill>
                <a:effectLst>
                  <a:outerShdw blurRad="38100" dist="38100" dir="2700000" algn="tl">
                    <a:srgbClr val="000000">
                      <a:alpha val="43137"/>
                    </a:srgbClr>
                  </a:outerShdw>
                </a:effectLst>
              </a:rPr>
            </a:br>
            <a:r>
              <a:rPr lang="es-PE" b="1" dirty="0">
                <a:solidFill>
                  <a:srgbClr val="FF0000"/>
                </a:solidFill>
                <a:effectLst>
                  <a:outerShdw blurRad="38100" dist="38100" dir="2700000" algn="tl">
                    <a:srgbClr val="000000">
                      <a:alpha val="43137"/>
                    </a:srgbClr>
                  </a:outerShdw>
                </a:effectLst>
              </a:rPr>
              <a:t>Normalización – limpieza - </a:t>
            </a:r>
            <a:r>
              <a:rPr lang="es-PE" b="1" dirty="0" err="1">
                <a:solidFill>
                  <a:srgbClr val="FF0000"/>
                </a:solidFill>
                <a:effectLst>
                  <a:outerShdw blurRad="38100" dist="38100" dir="2700000" algn="tl">
                    <a:srgbClr val="000000">
                      <a:alpha val="43137"/>
                    </a:srgbClr>
                  </a:outerShdw>
                </a:effectLst>
              </a:rPr>
              <a:t>stopwords</a:t>
            </a:r>
            <a:endParaRPr lang="es-PE" b="1" dirty="0">
              <a:solidFill>
                <a:srgbClr val="FF0000"/>
              </a:solidFill>
            </a:endParaRPr>
          </a:p>
        </p:txBody>
      </p:sp>
      <p:sp>
        <p:nvSpPr>
          <p:cNvPr id="3" name="Marcador de contenido 2"/>
          <p:cNvSpPr>
            <a:spLocks noGrp="1"/>
          </p:cNvSpPr>
          <p:nvPr>
            <p:ph idx="1"/>
          </p:nvPr>
        </p:nvSpPr>
        <p:spPr>
          <a:xfrm>
            <a:off x="470942" y="1700808"/>
            <a:ext cx="8229600" cy="4752528"/>
          </a:xfrm>
          <a:solidFill>
            <a:schemeClr val="bg1">
              <a:alpha val="70000"/>
            </a:schemeClr>
          </a:solidFill>
        </p:spPr>
        <p:txBody>
          <a:bodyPr>
            <a:noAutofit/>
          </a:bodyPr>
          <a:lstStyle/>
          <a:p>
            <a:pPr algn="just"/>
            <a:r>
              <a:rPr lang="es-PE" sz="2000" dirty="0"/>
              <a:t>Las palabras vacías, son palabras que tienen poca o ninguna importancia, por lo general, se eliminan del texto durante el procesamiento para retener las palabras que tienen una significación y </a:t>
            </a:r>
            <a:r>
              <a:rPr lang="es-PE" sz="2000" b="1" dirty="0"/>
              <a:t>contexto</a:t>
            </a:r>
            <a:r>
              <a:rPr lang="es-PE" sz="2000" dirty="0"/>
              <a:t>. </a:t>
            </a:r>
          </a:p>
          <a:p>
            <a:pPr algn="just"/>
            <a:endParaRPr lang="es-PE" sz="2000" dirty="0"/>
          </a:p>
          <a:p>
            <a:pPr algn="just"/>
            <a:r>
              <a:rPr lang="es-PE" sz="2000" dirty="0"/>
              <a:t>Las palabras vacías generalmente son palabras que terminan ocurriendo más si agregaste cualquier corpus de texto basado en tokens singulares y verificaras su frecuencias, palabras como los artículos son palabras vacías. </a:t>
            </a:r>
          </a:p>
          <a:p>
            <a:pPr algn="just"/>
            <a:endParaRPr lang="es-PE" sz="2000" dirty="0"/>
          </a:p>
          <a:p>
            <a:pPr algn="just"/>
            <a:r>
              <a:rPr lang="es-PE" sz="2000" dirty="0"/>
              <a:t>No hay una lista universal o una lista exhaustiva de palabras vacías, cada </a:t>
            </a:r>
            <a:r>
              <a:rPr lang="es-PE" sz="2000" b="1" dirty="0"/>
              <a:t>dominio o idioma </a:t>
            </a:r>
            <a:r>
              <a:rPr lang="es-PE" sz="2000" dirty="0"/>
              <a:t>puede tener su propio conjunto de palabras.</a:t>
            </a:r>
          </a:p>
          <a:p>
            <a:pPr algn="just"/>
            <a:r>
              <a:rPr lang="es-PE" sz="2000" b="1" dirty="0">
                <a:solidFill>
                  <a:srgbClr val="FF0000"/>
                </a:solidFill>
                <a:effectLst>
                  <a:outerShdw blurRad="38100" dist="38100" dir="2700000" algn="tl">
                    <a:srgbClr val="000000">
                      <a:alpha val="43137"/>
                    </a:srgbClr>
                  </a:outerShdw>
                </a:effectLst>
              </a:rPr>
              <a:t>ejemplo</a:t>
            </a:r>
            <a:endParaRPr lang="es-PE" sz="2000" dirty="0"/>
          </a:p>
        </p:txBody>
      </p:sp>
      <p:pic>
        <p:nvPicPr>
          <p:cNvPr id="6" name="Picture 2">
            <a:extLst>
              <a:ext uri="{FF2B5EF4-FFF2-40B4-BE49-F238E27FC236}">
                <a16:creationId xmlns:a16="http://schemas.microsoft.com/office/drawing/2014/main" id="{66A3EBFF-54A7-4349-9B03-E727BE56674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24328" y="5789713"/>
            <a:ext cx="140335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056340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6525850A-F74B-4BDD-8131-F6705266CE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24328" y="5789713"/>
            <a:ext cx="140335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2">
            <a:extLst>
              <a:ext uri="{FF2B5EF4-FFF2-40B4-BE49-F238E27FC236}">
                <a16:creationId xmlns:a16="http://schemas.microsoft.com/office/drawing/2014/main" id="{153E6F35-C88D-42DD-B73C-21182E566B9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7503" y="5789713"/>
            <a:ext cx="941807" cy="9647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ítulo 1"/>
          <p:cNvSpPr>
            <a:spLocks noGrp="1"/>
          </p:cNvSpPr>
          <p:nvPr>
            <p:ph type="title"/>
          </p:nvPr>
        </p:nvSpPr>
        <p:spPr/>
        <p:txBody>
          <a:bodyPr>
            <a:normAutofit fontScale="90000"/>
          </a:bodyPr>
          <a:lstStyle/>
          <a:p>
            <a:r>
              <a:rPr lang="es-PE" b="1" dirty="0">
                <a:solidFill>
                  <a:schemeClr val="tx1"/>
                </a:solidFill>
                <a:effectLst>
                  <a:outerShdw blurRad="38100" dist="38100" dir="2700000" algn="tl">
                    <a:srgbClr val="000000">
                      <a:alpha val="43137"/>
                    </a:srgbClr>
                  </a:outerShdw>
                </a:effectLst>
              </a:rPr>
              <a:t>PRE-PROCESAMIENTO</a:t>
            </a:r>
            <a:br>
              <a:rPr lang="es-PE" b="1" dirty="0">
                <a:solidFill>
                  <a:schemeClr val="tx1"/>
                </a:solidFill>
                <a:effectLst>
                  <a:outerShdw blurRad="38100" dist="38100" dir="2700000" algn="tl">
                    <a:srgbClr val="000000">
                      <a:alpha val="43137"/>
                    </a:srgbClr>
                  </a:outerShdw>
                </a:effectLst>
              </a:rPr>
            </a:br>
            <a:r>
              <a:rPr lang="es-PE" b="1" dirty="0">
                <a:solidFill>
                  <a:srgbClr val="FF0000"/>
                </a:solidFill>
                <a:effectLst>
                  <a:outerShdw blurRad="38100" dist="38100" dir="2700000" algn="tl">
                    <a:srgbClr val="000000">
                      <a:alpha val="43137"/>
                    </a:srgbClr>
                  </a:outerShdw>
                </a:effectLst>
              </a:rPr>
              <a:t>Normalización – limpieza - stemming</a:t>
            </a:r>
            <a:endParaRPr lang="es-PE" b="1" dirty="0">
              <a:solidFill>
                <a:srgbClr val="FF0000"/>
              </a:solidFill>
            </a:endParaRPr>
          </a:p>
        </p:txBody>
      </p:sp>
      <p:sp>
        <p:nvSpPr>
          <p:cNvPr id="3" name="Marcador de contenido 2"/>
          <p:cNvSpPr>
            <a:spLocks noGrp="1"/>
          </p:cNvSpPr>
          <p:nvPr>
            <p:ph idx="1"/>
          </p:nvPr>
        </p:nvSpPr>
        <p:spPr>
          <a:xfrm>
            <a:off x="470942" y="1700808"/>
            <a:ext cx="8229600" cy="4752528"/>
          </a:xfrm>
          <a:solidFill>
            <a:schemeClr val="bg1">
              <a:alpha val="70000"/>
            </a:schemeClr>
          </a:solidFill>
        </p:spPr>
        <p:txBody>
          <a:bodyPr>
            <a:noAutofit/>
          </a:bodyPr>
          <a:lstStyle/>
          <a:p>
            <a:pPr algn="just"/>
            <a:r>
              <a:rPr lang="es-PE" sz="2000" dirty="0"/>
              <a:t>El morfema es la unidad independiente más pequeña en cualquier lenguaje natural, consisten en unidades que son tallos y afijos. </a:t>
            </a:r>
          </a:p>
          <a:p>
            <a:pPr algn="just"/>
            <a:endParaRPr lang="es-PE" sz="2000" dirty="0"/>
          </a:p>
          <a:p>
            <a:pPr algn="just"/>
            <a:r>
              <a:rPr lang="es-PE" sz="2000" dirty="0"/>
              <a:t>Los afijos son unidades como prefijos, sufijos, etc., que están unidos a una raíz de palabra para cambiar su significado o crear una nueva palabra por completo, los tallos de palabras también se conocen a menudo como la forma básica de una palabra, y podemos crear nuevas palabras adjuntando afijos en un proceso conocido como Inflexión. </a:t>
            </a:r>
          </a:p>
          <a:p>
            <a:pPr algn="just"/>
            <a:endParaRPr lang="es-PE" sz="2000" dirty="0"/>
          </a:p>
          <a:p>
            <a:pPr algn="just"/>
            <a:r>
              <a:rPr lang="es-PE" sz="2000" dirty="0"/>
              <a:t>El reverso de esto es obtener la forma base de una palabra de su forma flexionada y esto se conoce como derivación (stemming).</a:t>
            </a:r>
          </a:p>
        </p:txBody>
      </p:sp>
    </p:spTree>
    <p:extLst>
      <p:ext uri="{BB962C8B-B14F-4D97-AF65-F5344CB8AC3E}">
        <p14:creationId xmlns:p14="http://schemas.microsoft.com/office/powerpoint/2010/main" val="21430101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2CE12820-68FB-4561-9BE5-AE33E10F016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7503" y="5789713"/>
            <a:ext cx="941807" cy="9647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ítulo 1"/>
          <p:cNvSpPr>
            <a:spLocks noGrp="1"/>
          </p:cNvSpPr>
          <p:nvPr>
            <p:ph type="title"/>
          </p:nvPr>
        </p:nvSpPr>
        <p:spPr/>
        <p:txBody>
          <a:bodyPr>
            <a:normAutofit fontScale="90000"/>
          </a:bodyPr>
          <a:lstStyle/>
          <a:p>
            <a:r>
              <a:rPr lang="es-PE" b="1" dirty="0">
                <a:solidFill>
                  <a:schemeClr val="tx1"/>
                </a:solidFill>
                <a:effectLst>
                  <a:outerShdw blurRad="38100" dist="38100" dir="2700000" algn="tl">
                    <a:srgbClr val="000000">
                      <a:alpha val="43137"/>
                    </a:srgbClr>
                  </a:outerShdw>
                </a:effectLst>
              </a:rPr>
              <a:t>PRE-PROCESAMIENTO</a:t>
            </a:r>
            <a:br>
              <a:rPr lang="es-PE" b="1" dirty="0">
                <a:solidFill>
                  <a:schemeClr val="tx1"/>
                </a:solidFill>
                <a:effectLst>
                  <a:outerShdw blurRad="38100" dist="38100" dir="2700000" algn="tl">
                    <a:srgbClr val="000000">
                      <a:alpha val="43137"/>
                    </a:srgbClr>
                  </a:outerShdw>
                </a:effectLst>
              </a:rPr>
            </a:br>
            <a:r>
              <a:rPr lang="es-PE" b="1" dirty="0">
                <a:solidFill>
                  <a:srgbClr val="FF0000"/>
                </a:solidFill>
                <a:effectLst>
                  <a:outerShdw blurRad="38100" dist="38100" dir="2700000" algn="tl">
                    <a:srgbClr val="000000">
                      <a:alpha val="43137"/>
                    </a:srgbClr>
                  </a:outerShdw>
                </a:effectLst>
              </a:rPr>
              <a:t>Normalización – limpieza - stemming</a:t>
            </a:r>
            <a:endParaRPr lang="es-PE" b="1" dirty="0">
              <a:solidFill>
                <a:srgbClr val="FF0000"/>
              </a:solidFill>
            </a:endParaRPr>
          </a:p>
        </p:txBody>
      </p:sp>
      <p:sp>
        <p:nvSpPr>
          <p:cNvPr id="3" name="Marcador de contenido 2"/>
          <p:cNvSpPr>
            <a:spLocks noGrp="1"/>
          </p:cNvSpPr>
          <p:nvPr>
            <p:ph idx="1"/>
          </p:nvPr>
        </p:nvSpPr>
        <p:spPr>
          <a:xfrm>
            <a:off x="470942" y="1700808"/>
            <a:ext cx="8229600" cy="4752528"/>
          </a:xfrm>
          <a:solidFill>
            <a:schemeClr val="bg1">
              <a:alpha val="70000"/>
            </a:schemeClr>
          </a:solidFill>
        </p:spPr>
        <p:txBody>
          <a:bodyPr>
            <a:noAutofit/>
          </a:bodyPr>
          <a:lstStyle/>
          <a:p>
            <a:pPr algn="just"/>
            <a:r>
              <a:rPr lang="es-PE" sz="2000" dirty="0"/>
              <a:t>A la palabra JUMP Puedes agregarle afijos y formar nuevas palabras como JUMPS,JUMPED y JUMPING. En este caso, la palabra base JUMP es la raíz de la palabra. </a:t>
            </a:r>
          </a:p>
          <a:p>
            <a:pPr algn="just"/>
            <a:r>
              <a:rPr lang="es-PE" sz="2000" dirty="0"/>
              <a:t>Si tuviéramos que realizar stemming de cualquiera de sus tres formas flexionadas, obtendríamos la forma base.</a:t>
            </a:r>
          </a:p>
          <a:p>
            <a:pPr algn="just"/>
            <a:endParaRPr lang="es-PE" sz="2000" dirty="0"/>
          </a:p>
          <a:p>
            <a:pPr algn="just"/>
            <a:endParaRPr lang="es-PE" sz="2000" dirty="0"/>
          </a:p>
          <a:p>
            <a:pPr algn="just"/>
            <a:endParaRPr lang="es-PE" sz="2000" dirty="0"/>
          </a:p>
          <a:p>
            <a:pPr algn="just"/>
            <a:endParaRPr lang="es-PE" sz="2000" dirty="0"/>
          </a:p>
          <a:p>
            <a:pPr algn="just"/>
            <a:endParaRPr lang="es-PE" sz="2000" dirty="0"/>
          </a:p>
          <a:p>
            <a:pPr algn="just"/>
            <a:endParaRPr lang="es-PE" sz="2000" dirty="0"/>
          </a:p>
          <a:p>
            <a:pPr algn="just"/>
            <a:endParaRPr lang="es-PE" sz="2000" dirty="0"/>
          </a:p>
          <a:p>
            <a:pPr algn="just"/>
            <a:r>
              <a:rPr lang="es-PE" sz="2000" b="1" dirty="0">
                <a:solidFill>
                  <a:srgbClr val="FF0000"/>
                </a:solidFill>
                <a:effectLst>
                  <a:outerShdw blurRad="38100" dist="38100" dir="2700000" algn="tl">
                    <a:srgbClr val="000000">
                      <a:alpha val="43137"/>
                    </a:srgbClr>
                  </a:outerShdw>
                </a:effectLst>
              </a:rPr>
              <a:t>ejemplo</a:t>
            </a:r>
            <a:endParaRPr lang="es-PE" sz="2000" dirty="0"/>
          </a:p>
          <a:p>
            <a:pPr algn="just"/>
            <a:endParaRPr lang="es-PE" sz="2000" dirty="0"/>
          </a:p>
        </p:txBody>
      </p:sp>
      <p:pic>
        <p:nvPicPr>
          <p:cNvPr id="4" name="Imagen 3"/>
          <p:cNvPicPr>
            <a:picLocks noChangeAspect="1"/>
          </p:cNvPicPr>
          <p:nvPr/>
        </p:nvPicPr>
        <p:blipFill rotWithShape="1">
          <a:blip r:embed="rId4"/>
          <a:srcRect l="32290" t="25933" r="48893" b="56891"/>
          <a:stretch/>
        </p:blipFill>
        <p:spPr>
          <a:xfrm>
            <a:off x="3007250" y="3356992"/>
            <a:ext cx="3156984" cy="1620180"/>
          </a:xfrm>
          <a:prstGeom prst="rect">
            <a:avLst/>
          </a:prstGeom>
        </p:spPr>
      </p:pic>
      <p:pic>
        <p:nvPicPr>
          <p:cNvPr id="7" name="Picture 2">
            <a:extLst>
              <a:ext uri="{FF2B5EF4-FFF2-40B4-BE49-F238E27FC236}">
                <a16:creationId xmlns:a16="http://schemas.microsoft.com/office/drawing/2014/main" id="{B9424C55-976D-4116-992A-B2AD3F798BF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24328" y="5789713"/>
            <a:ext cx="140335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006825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3E0A6E10-F0A5-4D95-934D-CF41C579ECD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7503" y="5789713"/>
            <a:ext cx="941807" cy="9647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ítulo 1"/>
          <p:cNvSpPr>
            <a:spLocks noGrp="1"/>
          </p:cNvSpPr>
          <p:nvPr>
            <p:ph type="title"/>
          </p:nvPr>
        </p:nvSpPr>
        <p:spPr>
          <a:xfrm>
            <a:off x="323528" y="533400"/>
            <a:ext cx="8820472" cy="990600"/>
          </a:xfrm>
        </p:spPr>
        <p:txBody>
          <a:bodyPr>
            <a:normAutofit fontScale="90000"/>
          </a:bodyPr>
          <a:lstStyle/>
          <a:p>
            <a:r>
              <a:rPr lang="es-PE" b="1" dirty="0">
                <a:solidFill>
                  <a:schemeClr val="tx1"/>
                </a:solidFill>
                <a:effectLst>
                  <a:outerShdw blurRad="38100" dist="38100" dir="2700000" algn="tl">
                    <a:srgbClr val="000000">
                      <a:alpha val="43137"/>
                    </a:srgbClr>
                  </a:outerShdw>
                </a:effectLst>
              </a:rPr>
              <a:t>PRE-PROCESAMIENTO</a:t>
            </a:r>
            <a:br>
              <a:rPr lang="es-PE" b="1" dirty="0">
                <a:solidFill>
                  <a:schemeClr val="tx1"/>
                </a:solidFill>
                <a:effectLst>
                  <a:outerShdw blurRad="38100" dist="38100" dir="2700000" algn="tl">
                    <a:srgbClr val="000000">
                      <a:alpha val="43137"/>
                    </a:srgbClr>
                  </a:outerShdw>
                </a:effectLst>
              </a:rPr>
            </a:br>
            <a:r>
              <a:rPr lang="es-PE" b="1" dirty="0">
                <a:solidFill>
                  <a:srgbClr val="FF0000"/>
                </a:solidFill>
                <a:effectLst>
                  <a:outerShdw blurRad="38100" dist="38100" dir="2700000" algn="tl">
                    <a:srgbClr val="000000">
                      <a:alpha val="43137"/>
                    </a:srgbClr>
                  </a:outerShdw>
                </a:effectLst>
              </a:rPr>
              <a:t>Normalización – limpieza - </a:t>
            </a:r>
            <a:r>
              <a:rPr lang="es-PE" b="1" dirty="0" err="1">
                <a:solidFill>
                  <a:srgbClr val="FF0000"/>
                </a:solidFill>
                <a:effectLst>
                  <a:outerShdw blurRad="38100" dist="38100" dir="2700000" algn="tl">
                    <a:srgbClr val="000000">
                      <a:alpha val="43137"/>
                    </a:srgbClr>
                  </a:outerShdw>
                </a:effectLst>
              </a:rPr>
              <a:t>lemmatization</a:t>
            </a:r>
            <a:endParaRPr lang="es-PE" b="1" dirty="0">
              <a:solidFill>
                <a:srgbClr val="FF0000"/>
              </a:solidFill>
            </a:endParaRPr>
          </a:p>
        </p:txBody>
      </p:sp>
      <p:sp>
        <p:nvSpPr>
          <p:cNvPr id="3" name="Marcador de contenido 2"/>
          <p:cNvSpPr>
            <a:spLocks noGrp="1"/>
          </p:cNvSpPr>
          <p:nvPr>
            <p:ph idx="1"/>
          </p:nvPr>
        </p:nvSpPr>
        <p:spPr>
          <a:xfrm>
            <a:off x="470942" y="1700808"/>
            <a:ext cx="8229600" cy="4752528"/>
          </a:xfrm>
          <a:solidFill>
            <a:schemeClr val="bg1">
              <a:alpha val="70000"/>
            </a:schemeClr>
          </a:solidFill>
        </p:spPr>
        <p:txBody>
          <a:bodyPr>
            <a:noAutofit/>
          </a:bodyPr>
          <a:lstStyle/>
          <a:p>
            <a:r>
              <a:rPr lang="es-PE" sz="2000" dirty="0"/>
              <a:t>La lematización reduce las palabras inflexionadas de manera adecuada, asegurando que la palabra raíz pertenezca al idioma. Toma en consideración el análisis morfológico de las palabras. </a:t>
            </a:r>
          </a:p>
          <a:p>
            <a:endParaRPr lang="es-PE" sz="2000" dirty="0"/>
          </a:p>
          <a:p>
            <a:r>
              <a:rPr lang="es-PE" sz="2000" dirty="0"/>
              <a:t>Para hacerlo, es necesario tener un diccionario detallado para que el algoritmo pueda revisar para vincular el formulario a su lema. </a:t>
            </a:r>
          </a:p>
          <a:p>
            <a:endParaRPr lang="es-PE" sz="2000" dirty="0"/>
          </a:p>
          <a:p>
            <a:r>
              <a:rPr lang="es-PE" sz="2000" dirty="0"/>
              <a:t>En Lematización la palabra raíz se llama Lema, un lema es la forma canónica, forma de diccionario o forma de cita de un conjunto de palabras, la clave de esta metodología es la lingüística. </a:t>
            </a:r>
          </a:p>
        </p:txBody>
      </p:sp>
      <p:pic>
        <p:nvPicPr>
          <p:cNvPr id="6" name="Picture 2">
            <a:extLst>
              <a:ext uri="{FF2B5EF4-FFF2-40B4-BE49-F238E27FC236}">
                <a16:creationId xmlns:a16="http://schemas.microsoft.com/office/drawing/2014/main" id="{C1010D3B-3B15-43C2-BCD1-58C8F1CB03F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24328" y="5789713"/>
            <a:ext cx="140335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345029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23528" y="533400"/>
            <a:ext cx="8820472" cy="990600"/>
          </a:xfrm>
        </p:spPr>
        <p:txBody>
          <a:bodyPr>
            <a:normAutofit fontScale="90000"/>
          </a:bodyPr>
          <a:lstStyle/>
          <a:p>
            <a:r>
              <a:rPr lang="es-PE" b="1" dirty="0">
                <a:solidFill>
                  <a:schemeClr val="tx1"/>
                </a:solidFill>
                <a:effectLst>
                  <a:outerShdw blurRad="38100" dist="38100" dir="2700000" algn="tl">
                    <a:srgbClr val="000000">
                      <a:alpha val="43137"/>
                    </a:srgbClr>
                  </a:outerShdw>
                </a:effectLst>
              </a:rPr>
              <a:t>PRE-PROCESAMIENTO</a:t>
            </a:r>
            <a:br>
              <a:rPr lang="es-PE" b="1" dirty="0">
                <a:solidFill>
                  <a:schemeClr val="tx1"/>
                </a:solidFill>
                <a:effectLst>
                  <a:outerShdw blurRad="38100" dist="38100" dir="2700000" algn="tl">
                    <a:srgbClr val="000000">
                      <a:alpha val="43137"/>
                    </a:srgbClr>
                  </a:outerShdw>
                </a:effectLst>
              </a:rPr>
            </a:br>
            <a:r>
              <a:rPr lang="es-PE" b="1" dirty="0">
                <a:solidFill>
                  <a:srgbClr val="FF0000"/>
                </a:solidFill>
                <a:effectLst>
                  <a:outerShdw blurRad="38100" dist="38100" dir="2700000" algn="tl">
                    <a:srgbClr val="000000">
                      <a:alpha val="43137"/>
                    </a:srgbClr>
                  </a:outerShdw>
                </a:effectLst>
              </a:rPr>
              <a:t>Normalización – limpieza - </a:t>
            </a:r>
            <a:r>
              <a:rPr lang="es-PE" b="1" dirty="0" err="1">
                <a:solidFill>
                  <a:srgbClr val="FF0000"/>
                </a:solidFill>
                <a:effectLst>
                  <a:outerShdw blurRad="38100" dist="38100" dir="2700000" algn="tl">
                    <a:srgbClr val="000000">
                      <a:alpha val="43137"/>
                    </a:srgbClr>
                  </a:outerShdw>
                </a:effectLst>
              </a:rPr>
              <a:t>lemmatization</a:t>
            </a:r>
            <a:endParaRPr lang="es-PE" b="1" dirty="0">
              <a:solidFill>
                <a:srgbClr val="FF0000"/>
              </a:solidFill>
            </a:endParaRPr>
          </a:p>
        </p:txBody>
      </p:sp>
      <p:pic>
        <p:nvPicPr>
          <p:cNvPr id="5" name="Imagen 4"/>
          <p:cNvPicPr>
            <a:picLocks noChangeAspect="1"/>
          </p:cNvPicPr>
          <p:nvPr/>
        </p:nvPicPr>
        <p:blipFill rotWithShape="1">
          <a:blip r:embed="rId3"/>
          <a:srcRect l="14580" t="48234" r="42806" b="29126"/>
          <a:stretch/>
        </p:blipFill>
        <p:spPr>
          <a:xfrm>
            <a:off x="1187624" y="1628800"/>
            <a:ext cx="6508898" cy="1944216"/>
          </a:xfrm>
          <a:prstGeom prst="rect">
            <a:avLst/>
          </a:prstGeom>
        </p:spPr>
      </p:pic>
      <p:pic>
        <p:nvPicPr>
          <p:cNvPr id="6" name="Imagen 5"/>
          <p:cNvPicPr>
            <a:picLocks noChangeAspect="1"/>
          </p:cNvPicPr>
          <p:nvPr/>
        </p:nvPicPr>
        <p:blipFill rotWithShape="1">
          <a:blip r:embed="rId4"/>
          <a:srcRect l="42252" t="43797" r="41698" b="27359"/>
          <a:stretch/>
        </p:blipFill>
        <p:spPr>
          <a:xfrm>
            <a:off x="2990184" y="3677816"/>
            <a:ext cx="2903778" cy="2933922"/>
          </a:xfrm>
          <a:prstGeom prst="rect">
            <a:avLst/>
          </a:prstGeom>
        </p:spPr>
      </p:pic>
      <p:pic>
        <p:nvPicPr>
          <p:cNvPr id="8" name="Picture 2">
            <a:extLst>
              <a:ext uri="{FF2B5EF4-FFF2-40B4-BE49-F238E27FC236}">
                <a16:creationId xmlns:a16="http://schemas.microsoft.com/office/drawing/2014/main" id="{E0560E96-C209-49AA-8AFE-F7946536D42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7503" y="5789713"/>
            <a:ext cx="941807" cy="9647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2">
            <a:extLst>
              <a:ext uri="{FF2B5EF4-FFF2-40B4-BE49-F238E27FC236}">
                <a16:creationId xmlns:a16="http://schemas.microsoft.com/office/drawing/2014/main" id="{1253161E-4C04-4B3E-9940-DBFD3D22B40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24328" y="5789713"/>
            <a:ext cx="140335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227013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2 Marcador de contenido"/>
          <p:cNvSpPr>
            <a:spLocks noGrp="1"/>
          </p:cNvSpPr>
          <p:nvPr>
            <p:ph sz="quarter" idx="1"/>
          </p:nvPr>
        </p:nvSpPr>
        <p:spPr>
          <a:xfrm>
            <a:off x="554125" y="764704"/>
            <a:ext cx="7467600" cy="1368152"/>
          </a:xfrm>
        </p:spPr>
        <p:txBody>
          <a:bodyPr>
            <a:normAutofit/>
          </a:bodyPr>
          <a:lstStyle/>
          <a:p>
            <a:pPr marL="0" indent="0" algn="ctr">
              <a:buNone/>
            </a:pPr>
            <a:r>
              <a:rPr lang="es-PE" sz="3200" dirty="0">
                <a:solidFill>
                  <a:srgbClr val="0070C0"/>
                </a:solidFill>
              </a:rPr>
              <a:t>« Para poder </a:t>
            </a:r>
            <a:r>
              <a:rPr lang="es-PE" sz="3200" b="1" dirty="0">
                <a:solidFill>
                  <a:srgbClr val="0070C0"/>
                </a:solidFill>
                <a:effectLst>
                  <a:outerShdw blurRad="38100" dist="38100" dir="2700000" algn="tl">
                    <a:srgbClr val="000000">
                      <a:alpha val="43137"/>
                    </a:srgbClr>
                  </a:outerShdw>
                </a:effectLst>
              </a:rPr>
              <a:t>seguir</a:t>
            </a:r>
            <a:r>
              <a:rPr lang="es-PE" sz="3200" dirty="0">
                <a:solidFill>
                  <a:srgbClr val="0070C0"/>
                </a:solidFill>
                <a:effectLst>
                  <a:outerShdw blurRad="38100" dist="38100" dir="2700000" algn="tl">
                    <a:srgbClr val="000000">
                      <a:alpha val="43137"/>
                    </a:srgbClr>
                  </a:outerShdw>
                </a:effectLst>
              </a:rPr>
              <a:t> </a:t>
            </a:r>
            <a:r>
              <a:rPr lang="es-PE" sz="3200" dirty="0">
                <a:solidFill>
                  <a:srgbClr val="0070C0"/>
                </a:solidFill>
              </a:rPr>
              <a:t>a veces hay que </a:t>
            </a:r>
            <a:r>
              <a:rPr lang="es-PE" sz="3200" b="1" dirty="0">
                <a:solidFill>
                  <a:srgbClr val="0070C0"/>
                </a:solidFill>
                <a:effectLst>
                  <a:outerShdw blurRad="38100" dist="38100" dir="2700000" algn="tl">
                    <a:srgbClr val="000000">
                      <a:alpha val="43137"/>
                    </a:srgbClr>
                  </a:outerShdw>
                </a:effectLst>
              </a:rPr>
              <a:t>empezar de nuevo</a:t>
            </a:r>
            <a:r>
              <a:rPr lang="es-PE" sz="3200" dirty="0">
                <a:solidFill>
                  <a:srgbClr val="0070C0"/>
                </a:solidFill>
              </a:rPr>
              <a:t>»</a:t>
            </a:r>
          </a:p>
        </p:txBody>
      </p:sp>
      <p:pic>
        <p:nvPicPr>
          <p:cNvPr id="9"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7503" y="5789713"/>
            <a:ext cx="941807" cy="9647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2 Marcador de contenido"/>
          <p:cNvSpPr txBox="1">
            <a:spLocks/>
          </p:cNvSpPr>
          <p:nvPr/>
        </p:nvSpPr>
        <p:spPr>
          <a:xfrm>
            <a:off x="697035" y="5661248"/>
            <a:ext cx="7467600" cy="822041"/>
          </a:xfrm>
          <a:prstGeom prst="rect">
            <a:avLst/>
          </a:prstGeom>
        </p:spPr>
        <p:txBody>
          <a:bodyPr vert="horz" lIns="91440" tIns="45720" rIns="91440" bIns="45720" rtlCol="0">
            <a:normAutofit/>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0" indent="0" algn="ctr">
              <a:buFont typeface="Arial" pitchFamily="34" charset="0"/>
              <a:buNone/>
            </a:pPr>
            <a:r>
              <a:rPr lang="es-PE" sz="3200" b="1" dirty="0">
                <a:solidFill>
                  <a:srgbClr val="0070C0"/>
                </a:solidFill>
              </a:rPr>
              <a:t>Análisis de Texto</a:t>
            </a:r>
          </a:p>
        </p:txBody>
      </p:sp>
      <p:pic>
        <p:nvPicPr>
          <p:cNvPr id="1026" name="Picture 2" descr="Resultado de imagen para text mining"/>
          <p:cNvPicPr>
            <a:picLocks noChangeAspect="1" noChangeArrowheads="1"/>
          </p:cNvPicPr>
          <p:nvPr/>
        </p:nvPicPr>
        <p:blipFill rotWithShape="1">
          <a:blip r:embed="rId3">
            <a:extLst>
              <a:ext uri="{28A0092B-C50C-407E-A947-70E740481C1C}">
                <a14:useLocalDpi xmlns:a14="http://schemas.microsoft.com/office/drawing/2010/main" val="0"/>
              </a:ext>
            </a:extLst>
          </a:blip>
          <a:srcRect l="12859" r="15517" b="7020"/>
          <a:stretch/>
        </p:blipFill>
        <p:spPr bwMode="auto">
          <a:xfrm>
            <a:off x="1875656" y="1844824"/>
            <a:ext cx="4824537" cy="369098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a:extLst>
              <a:ext uri="{FF2B5EF4-FFF2-40B4-BE49-F238E27FC236}">
                <a16:creationId xmlns:a16="http://schemas.microsoft.com/office/drawing/2014/main" id="{856084BC-2FF6-42E8-82AD-0D8DC6BDBE6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24328" y="5789713"/>
            <a:ext cx="140335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2202108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a:extLst>
              <a:ext uri="{FF2B5EF4-FFF2-40B4-BE49-F238E27FC236}">
                <a16:creationId xmlns:a16="http://schemas.microsoft.com/office/drawing/2014/main" id="{42CD0975-F413-4589-AC75-A036EC5D3D6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7503" y="5789713"/>
            <a:ext cx="941807" cy="9647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ítulo 1"/>
          <p:cNvSpPr>
            <a:spLocks noGrp="1"/>
          </p:cNvSpPr>
          <p:nvPr>
            <p:ph type="title"/>
          </p:nvPr>
        </p:nvSpPr>
        <p:spPr>
          <a:xfrm>
            <a:off x="457200" y="533400"/>
            <a:ext cx="8435280" cy="990600"/>
          </a:xfrm>
        </p:spPr>
        <p:txBody>
          <a:bodyPr>
            <a:normAutofit fontScale="90000"/>
          </a:bodyPr>
          <a:lstStyle/>
          <a:p>
            <a:r>
              <a:rPr lang="es-PE" b="1" dirty="0">
                <a:solidFill>
                  <a:schemeClr val="tx1"/>
                </a:solidFill>
                <a:effectLst>
                  <a:outerShdw blurRad="38100" dist="38100" dir="2700000" algn="tl">
                    <a:srgbClr val="000000">
                      <a:alpha val="43137"/>
                    </a:srgbClr>
                  </a:outerShdw>
                </a:effectLst>
              </a:rPr>
              <a:t>PRE-PROCESAMIENTO</a:t>
            </a:r>
            <a:br>
              <a:rPr lang="es-PE" b="1" dirty="0">
                <a:solidFill>
                  <a:schemeClr val="tx1"/>
                </a:solidFill>
                <a:effectLst>
                  <a:outerShdw blurRad="38100" dist="38100" dir="2700000" algn="tl">
                    <a:srgbClr val="000000">
                      <a:alpha val="43137"/>
                    </a:srgbClr>
                  </a:outerShdw>
                </a:effectLst>
              </a:rPr>
            </a:br>
            <a:r>
              <a:rPr lang="es-PE" b="1" dirty="0" err="1">
                <a:solidFill>
                  <a:srgbClr val="FF0000"/>
                </a:solidFill>
                <a:effectLst>
                  <a:outerShdw blurRad="38100" dist="38100" dir="2700000" algn="tl">
                    <a:srgbClr val="000000">
                      <a:alpha val="43137"/>
                    </a:srgbClr>
                  </a:outerShdw>
                </a:effectLst>
              </a:rPr>
              <a:t>Lemmatization</a:t>
            </a:r>
            <a:r>
              <a:rPr lang="es-PE" b="1" dirty="0">
                <a:solidFill>
                  <a:srgbClr val="FF0000"/>
                </a:solidFill>
                <a:effectLst>
                  <a:outerShdw blurRad="38100" dist="38100" dir="2700000" algn="tl">
                    <a:srgbClr val="000000">
                      <a:alpha val="43137"/>
                    </a:srgbClr>
                  </a:outerShdw>
                </a:effectLst>
              </a:rPr>
              <a:t> - diccionarios</a:t>
            </a:r>
            <a:endParaRPr lang="es-PE" b="1" dirty="0">
              <a:solidFill>
                <a:srgbClr val="FF0000"/>
              </a:solidFill>
            </a:endParaRPr>
          </a:p>
        </p:txBody>
      </p:sp>
      <p:pic>
        <p:nvPicPr>
          <p:cNvPr id="5" name="Imagen 4"/>
          <p:cNvPicPr>
            <a:picLocks noChangeAspect="1"/>
          </p:cNvPicPr>
          <p:nvPr/>
        </p:nvPicPr>
        <p:blipFill rotWithShape="1">
          <a:blip r:embed="rId4"/>
          <a:srcRect l="18817" t="29531" r="21412" b="26173"/>
          <a:stretch/>
        </p:blipFill>
        <p:spPr>
          <a:xfrm>
            <a:off x="1000745" y="1684412"/>
            <a:ext cx="6840760" cy="2232248"/>
          </a:xfrm>
          <a:prstGeom prst="rect">
            <a:avLst/>
          </a:prstGeom>
        </p:spPr>
      </p:pic>
      <p:pic>
        <p:nvPicPr>
          <p:cNvPr id="6" name="Imagen 5"/>
          <p:cNvPicPr>
            <a:picLocks noChangeAspect="1"/>
          </p:cNvPicPr>
          <p:nvPr/>
        </p:nvPicPr>
        <p:blipFill rotWithShape="1">
          <a:blip r:embed="rId5"/>
          <a:srcRect l="4618" t="8658" r="5172" b="24747"/>
          <a:stretch/>
        </p:blipFill>
        <p:spPr>
          <a:xfrm>
            <a:off x="1075293" y="4077072"/>
            <a:ext cx="6766212" cy="2376264"/>
          </a:xfrm>
          <a:prstGeom prst="rect">
            <a:avLst/>
          </a:prstGeom>
        </p:spPr>
      </p:pic>
      <p:sp>
        <p:nvSpPr>
          <p:cNvPr id="3" name="Rectángulo 2"/>
          <p:cNvSpPr/>
          <p:nvPr/>
        </p:nvSpPr>
        <p:spPr>
          <a:xfrm>
            <a:off x="1100626" y="6452495"/>
            <a:ext cx="6878806" cy="369332"/>
          </a:xfrm>
          <a:prstGeom prst="rect">
            <a:avLst/>
          </a:prstGeom>
        </p:spPr>
        <p:txBody>
          <a:bodyPr wrap="none">
            <a:spAutoFit/>
          </a:bodyPr>
          <a:lstStyle/>
          <a:p>
            <a:pPr algn="just"/>
            <a:r>
              <a:rPr lang="es-PE" b="1" dirty="0">
                <a:solidFill>
                  <a:srgbClr val="FF0000"/>
                </a:solidFill>
                <a:effectLst>
                  <a:outerShdw blurRad="38100" dist="38100" dir="2700000" algn="tl">
                    <a:srgbClr val="000000">
                      <a:alpha val="43137"/>
                    </a:srgbClr>
                  </a:outerShdw>
                </a:effectLst>
              </a:rPr>
              <a:t>Ejemplo                                     </a:t>
            </a:r>
            <a:r>
              <a:rPr lang="es-PE" dirty="0"/>
              <a:t>https://github.com/michmech</a:t>
            </a:r>
          </a:p>
        </p:txBody>
      </p:sp>
      <p:pic>
        <p:nvPicPr>
          <p:cNvPr id="9" name="Picture 2">
            <a:extLst>
              <a:ext uri="{FF2B5EF4-FFF2-40B4-BE49-F238E27FC236}">
                <a16:creationId xmlns:a16="http://schemas.microsoft.com/office/drawing/2014/main" id="{AF5E28E9-14A2-41A7-AEA6-AA94AA54947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24328" y="5789713"/>
            <a:ext cx="140335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484778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57200" y="533400"/>
            <a:ext cx="8435280" cy="990600"/>
          </a:xfrm>
        </p:spPr>
        <p:txBody>
          <a:bodyPr>
            <a:normAutofit fontScale="90000"/>
          </a:bodyPr>
          <a:lstStyle/>
          <a:p>
            <a:r>
              <a:rPr lang="es-PE" b="1" dirty="0">
                <a:solidFill>
                  <a:schemeClr val="tx1"/>
                </a:solidFill>
                <a:effectLst>
                  <a:outerShdw blurRad="38100" dist="38100" dir="2700000" algn="tl">
                    <a:srgbClr val="000000">
                      <a:alpha val="43137"/>
                    </a:srgbClr>
                  </a:outerShdw>
                </a:effectLst>
              </a:rPr>
              <a:t>PRE-PROCESAMIENTO</a:t>
            </a:r>
            <a:br>
              <a:rPr lang="es-PE" b="1" dirty="0">
                <a:solidFill>
                  <a:schemeClr val="tx1"/>
                </a:solidFill>
                <a:effectLst>
                  <a:outerShdw blurRad="38100" dist="38100" dir="2700000" algn="tl">
                    <a:srgbClr val="000000">
                      <a:alpha val="43137"/>
                    </a:srgbClr>
                  </a:outerShdw>
                </a:effectLst>
              </a:rPr>
            </a:br>
            <a:r>
              <a:rPr lang="es-PE" b="1" dirty="0">
                <a:solidFill>
                  <a:srgbClr val="FF0000"/>
                </a:solidFill>
                <a:effectLst>
                  <a:outerShdw blurRad="38100" dist="38100" dir="2700000" algn="tl">
                    <a:srgbClr val="000000">
                      <a:alpha val="43137"/>
                    </a:srgbClr>
                  </a:outerShdw>
                </a:effectLst>
              </a:rPr>
              <a:t>Stemming- </a:t>
            </a:r>
            <a:r>
              <a:rPr lang="es-PE" b="1" dirty="0" err="1">
                <a:solidFill>
                  <a:srgbClr val="FF0000"/>
                </a:solidFill>
                <a:effectLst>
                  <a:outerShdw blurRad="38100" dist="38100" dir="2700000" algn="tl">
                    <a:srgbClr val="000000">
                      <a:alpha val="43137"/>
                    </a:srgbClr>
                  </a:outerShdw>
                </a:effectLst>
              </a:rPr>
              <a:t>lemmatization</a:t>
            </a:r>
            <a:endParaRPr lang="es-PE" b="1" dirty="0">
              <a:solidFill>
                <a:srgbClr val="FF0000"/>
              </a:solidFill>
            </a:endParaRPr>
          </a:p>
        </p:txBody>
      </p:sp>
      <p:sp>
        <p:nvSpPr>
          <p:cNvPr id="3" name="Marcador de contenido 2"/>
          <p:cNvSpPr>
            <a:spLocks noGrp="1"/>
          </p:cNvSpPr>
          <p:nvPr>
            <p:ph idx="1"/>
          </p:nvPr>
        </p:nvSpPr>
        <p:spPr>
          <a:xfrm>
            <a:off x="470942" y="1700808"/>
            <a:ext cx="8229600" cy="3240360"/>
          </a:xfrm>
          <a:solidFill>
            <a:schemeClr val="bg1">
              <a:alpha val="70000"/>
            </a:schemeClr>
          </a:solidFill>
        </p:spPr>
        <p:txBody>
          <a:bodyPr>
            <a:noAutofit/>
          </a:bodyPr>
          <a:lstStyle/>
          <a:p>
            <a:endParaRPr lang="es-PE" sz="2000" dirty="0"/>
          </a:p>
          <a:p>
            <a:r>
              <a:rPr lang="es-PE" sz="2000" dirty="0"/>
              <a:t>Como conclusión, podemos decir que desarrollar un </a:t>
            </a:r>
            <a:r>
              <a:rPr lang="es-PE" sz="2000" dirty="0" err="1"/>
              <a:t>stemmer</a:t>
            </a:r>
            <a:r>
              <a:rPr lang="es-PE" sz="2000" dirty="0"/>
              <a:t> es mucho más simple que construir un </a:t>
            </a:r>
            <a:r>
              <a:rPr lang="es-PE" sz="2000" dirty="0" err="1"/>
              <a:t>lematizador</a:t>
            </a:r>
            <a:r>
              <a:rPr lang="es-PE" sz="2000" dirty="0"/>
              <a:t>. En este último, se requiere un profundo conocimiento lingüístico para crear los diccionarios que permiten que el algoritmo busque la forma adecuada de la palabra. </a:t>
            </a:r>
          </a:p>
          <a:p>
            <a:endParaRPr lang="es-PE" sz="2000" dirty="0"/>
          </a:p>
          <a:p>
            <a:r>
              <a:rPr lang="es-PE" sz="2000" dirty="0"/>
              <a:t>Una vez hecho esto, el ruido se reducirá y los resultados proporcionados en el proceso de recuperación de información serán más precisos.</a:t>
            </a:r>
          </a:p>
          <a:p>
            <a:pPr marL="0" indent="0">
              <a:buNone/>
            </a:pPr>
            <a:endParaRPr lang="es-PE" sz="2000" dirty="0"/>
          </a:p>
        </p:txBody>
      </p:sp>
      <p:pic>
        <p:nvPicPr>
          <p:cNvPr id="5" name="Picture 2">
            <a:extLst>
              <a:ext uri="{FF2B5EF4-FFF2-40B4-BE49-F238E27FC236}">
                <a16:creationId xmlns:a16="http://schemas.microsoft.com/office/drawing/2014/main" id="{5292BD80-BA13-4129-A07D-96982D002C7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7503" y="5789713"/>
            <a:ext cx="941807" cy="9647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2">
            <a:extLst>
              <a:ext uri="{FF2B5EF4-FFF2-40B4-BE49-F238E27FC236}">
                <a16:creationId xmlns:a16="http://schemas.microsoft.com/office/drawing/2014/main" id="{D2E25BB8-2E5D-4BBE-82CD-4F071D5E554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24328" y="5789713"/>
            <a:ext cx="140335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7993886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42DC6784-9D5D-4F2D-ADEF-065A64A45DB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7503" y="5789713"/>
            <a:ext cx="941807" cy="9647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ítulo 1"/>
          <p:cNvSpPr>
            <a:spLocks noGrp="1"/>
          </p:cNvSpPr>
          <p:nvPr>
            <p:ph type="title"/>
          </p:nvPr>
        </p:nvSpPr>
        <p:spPr>
          <a:xfrm>
            <a:off x="457200" y="533400"/>
            <a:ext cx="8435280" cy="990600"/>
          </a:xfrm>
        </p:spPr>
        <p:txBody>
          <a:bodyPr>
            <a:normAutofit fontScale="90000"/>
          </a:bodyPr>
          <a:lstStyle/>
          <a:p>
            <a:r>
              <a:rPr lang="es-PE" b="1" dirty="0">
                <a:solidFill>
                  <a:schemeClr val="tx1"/>
                </a:solidFill>
                <a:effectLst>
                  <a:outerShdw blurRad="38100" dist="38100" dir="2700000" algn="tl">
                    <a:srgbClr val="000000">
                      <a:alpha val="43137"/>
                    </a:srgbClr>
                  </a:outerShdw>
                </a:effectLst>
              </a:rPr>
              <a:t>PRE-PROCESAMIENTO</a:t>
            </a:r>
            <a:br>
              <a:rPr lang="es-PE" b="1" dirty="0">
                <a:solidFill>
                  <a:schemeClr val="tx1"/>
                </a:solidFill>
                <a:effectLst>
                  <a:outerShdw blurRad="38100" dist="38100" dir="2700000" algn="tl">
                    <a:srgbClr val="000000">
                      <a:alpha val="43137"/>
                    </a:srgbClr>
                  </a:outerShdw>
                </a:effectLst>
              </a:rPr>
            </a:br>
            <a:r>
              <a:rPr lang="es-PE" b="1" dirty="0" err="1">
                <a:solidFill>
                  <a:srgbClr val="FF0000"/>
                </a:solidFill>
                <a:effectLst>
                  <a:outerShdw blurRad="38100" dist="38100" dir="2700000" algn="tl">
                    <a:srgbClr val="000000">
                      <a:alpha val="43137"/>
                    </a:srgbClr>
                  </a:outerShdw>
                </a:effectLst>
              </a:rPr>
              <a:t>Tagging</a:t>
            </a:r>
            <a:endParaRPr lang="es-PE" b="1" dirty="0">
              <a:solidFill>
                <a:srgbClr val="FF0000"/>
              </a:solidFill>
            </a:endParaRPr>
          </a:p>
        </p:txBody>
      </p:sp>
      <p:sp>
        <p:nvSpPr>
          <p:cNvPr id="3" name="Marcador de contenido 2"/>
          <p:cNvSpPr>
            <a:spLocks noGrp="1"/>
          </p:cNvSpPr>
          <p:nvPr>
            <p:ph idx="1"/>
          </p:nvPr>
        </p:nvSpPr>
        <p:spPr>
          <a:xfrm>
            <a:off x="470942" y="1700808"/>
            <a:ext cx="8229600" cy="4608512"/>
          </a:xfrm>
          <a:solidFill>
            <a:schemeClr val="bg1">
              <a:alpha val="70000"/>
            </a:schemeClr>
          </a:solidFill>
        </p:spPr>
        <p:txBody>
          <a:bodyPr>
            <a:noAutofit/>
          </a:bodyPr>
          <a:lstStyle/>
          <a:p>
            <a:pPr algn="just"/>
            <a:r>
              <a:rPr lang="es-PE" sz="2000" dirty="0"/>
              <a:t>Las partes de una oración (POS) son categorías léxicas específicas a las que se asignan palabras en función de su contexto sintáctico y rol, los principales POS es sustantivo, verbo, adjetivo y adverbio. </a:t>
            </a:r>
          </a:p>
          <a:p>
            <a:pPr algn="just"/>
            <a:endParaRPr lang="es-PE" sz="2000" dirty="0"/>
          </a:p>
          <a:p>
            <a:pPr algn="just"/>
            <a:r>
              <a:rPr lang="es-PE" sz="2000" dirty="0"/>
              <a:t>Las etiquetas POS se usan para anotar palabras y representan su POS, lo cual es realmente útil cuando necesitamos usar el mismo texto anotado más tarde en aplicaciones basadas en NLP porque podemos filtrar por partes específicas del discurso y utilizar esa información para realizar análisis específicos, como reducir los nombres y ver cuáles son los más destacados, la desambiguación de sentido de las palabras y el análisis gramatical.</a:t>
            </a:r>
          </a:p>
          <a:p>
            <a:pPr algn="just"/>
            <a:r>
              <a:rPr lang="es-PE" sz="2000" b="1" dirty="0">
                <a:solidFill>
                  <a:srgbClr val="FF0000"/>
                </a:solidFill>
                <a:effectLst>
                  <a:outerShdw blurRad="38100" dist="38100" dir="2700000" algn="tl">
                    <a:srgbClr val="000000">
                      <a:alpha val="43137"/>
                    </a:srgbClr>
                  </a:outerShdw>
                </a:effectLst>
              </a:rPr>
              <a:t>ejemplo</a:t>
            </a:r>
            <a:endParaRPr lang="es-PE" sz="2000" dirty="0"/>
          </a:p>
          <a:p>
            <a:pPr algn="just"/>
            <a:endParaRPr lang="es-PE" sz="2000" dirty="0"/>
          </a:p>
        </p:txBody>
      </p:sp>
      <p:pic>
        <p:nvPicPr>
          <p:cNvPr id="6" name="Picture 2">
            <a:extLst>
              <a:ext uri="{FF2B5EF4-FFF2-40B4-BE49-F238E27FC236}">
                <a16:creationId xmlns:a16="http://schemas.microsoft.com/office/drawing/2014/main" id="{2F865776-F3E4-4091-83AD-666AFF0D559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24328" y="5789713"/>
            <a:ext cx="140335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360680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57200" y="533400"/>
            <a:ext cx="8435280" cy="990600"/>
          </a:xfrm>
        </p:spPr>
        <p:txBody>
          <a:bodyPr>
            <a:normAutofit fontScale="90000"/>
          </a:bodyPr>
          <a:lstStyle/>
          <a:p>
            <a:r>
              <a:rPr lang="es-PE" b="1" dirty="0">
                <a:solidFill>
                  <a:schemeClr val="tx1"/>
                </a:solidFill>
                <a:effectLst>
                  <a:outerShdw blurRad="38100" dist="38100" dir="2700000" algn="tl">
                    <a:srgbClr val="000000">
                      <a:alpha val="43137"/>
                    </a:srgbClr>
                  </a:outerShdw>
                </a:effectLst>
              </a:rPr>
              <a:t>PRE-PROCESAMIENTO</a:t>
            </a:r>
            <a:br>
              <a:rPr lang="es-PE" b="1" dirty="0">
                <a:solidFill>
                  <a:schemeClr val="tx1"/>
                </a:solidFill>
                <a:effectLst>
                  <a:outerShdw blurRad="38100" dist="38100" dir="2700000" algn="tl">
                    <a:srgbClr val="000000">
                      <a:alpha val="43137"/>
                    </a:srgbClr>
                  </a:outerShdw>
                </a:effectLst>
              </a:rPr>
            </a:br>
            <a:r>
              <a:rPr lang="es-PE" b="1" dirty="0" err="1">
                <a:solidFill>
                  <a:srgbClr val="FF0000"/>
                </a:solidFill>
                <a:effectLst>
                  <a:outerShdw blurRad="38100" dist="38100" dir="2700000" algn="tl">
                    <a:srgbClr val="000000">
                      <a:alpha val="43137"/>
                    </a:srgbClr>
                  </a:outerShdw>
                </a:effectLst>
              </a:rPr>
              <a:t>Parsing</a:t>
            </a:r>
            <a:endParaRPr lang="es-PE" b="1" dirty="0">
              <a:solidFill>
                <a:srgbClr val="FF0000"/>
              </a:solidFill>
            </a:endParaRPr>
          </a:p>
        </p:txBody>
      </p:sp>
      <p:sp>
        <p:nvSpPr>
          <p:cNvPr id="3" name="Marcador de contenido 2"/>
          <p:cNvSpPr>
            <a:spLocks noGrp="1"/>
          </p:cNvSpPr>
          <p:nvPr>
            <p:ph idx="1"/>
          </p:nvPr>
        </p:nvSpPr>
        <p:spPr>
          <a:xfrm>
            <a:off x="470942" y="1700808"/>
            <a:ext cx="8229600" cy="3816424"/>
          </a:xfrm>
          <a:solidFill>
            <a:schemeClr val="bg1">
              <a:alpha val="70000"/>
            </a:schemeClr>
          </a:solidFill>
        </p:spPr>
        <p:txBody>
          <a:bodyPr>
            <a:noAutofit/>
          </a:bodyPr>
          <a:lstStyle/>
          <a:p>
            <a:pPr algn="just"/>
            <a:r>
              <a:rPr lang="es-PE" sz="2000" dirty="0"/>
              <a:t>El análisis conocido como análisis ligero o fragmentación, es una técnica de análisis de estructura de una oración para dividirla en sus componentes más pequeños (que son tokens como palabras) y agrúpelos en frases de nivel superior. </a:t>
            </a:r>
          </a:p>
          <a:p>
            <a:pPr algn="just"/>
            <a:endParaRPr lang="es-PE" sz="2000" dirty="0"/>
          </a:p>
          <a:p>
            <a:pPr algn="just"/>
            <a:r>
              <a:rPr lang="es-PE" sz="2000" dirty="0"/>
              <a:t>En este análisis hay más énfasis en identificar estas frases o fragmentos en lugar de sumergirse en más detalles de la sintaxis interna y las relaciones dentro de cada fragmento.</a:t>
            </a:r>
          </a:p>
          <a:p>
            <a:pPr algn="just"/>
            <a:endParaRPr lang="es-PE" sz="2000" dirty="0"/>
          </a:p>
          <a:p>
            <a:pPr algn="just"/>
            <a:r>
              <a:rPr lang="es-PE" sz="2000" dirty="0"/>
              <a:t>El objetivo principal del análisis  es obtener frases semánticamente significativas y observar relaciones entre ellas.</a:t>
            </a:r>
          </a:p>
        </p:txBody>
      </p:sp>
      <p:pic>
        <p:nvPicPr>
          <p:cNvPr id="5" name="Picture 2">
            <a:extLst>
              <a:ext uri="{FF2B5EF4-FFF2-40B4-BE49-F238E27FC236}">
                <a16:creationId xmlns:a16="http://schemas.microsoft.com/office/drawing/2014/main" id="{3B0ED4A1-3EA3-4851-9425-8D25B716353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7503" y="5789713"/>
            <a:ext cx="941807" cy="9647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2">
            <a:extLst>
              <a:ext uri="{FF2B5EF4-FFF2-40B4-BE49-F238E27FC236}">
                <a16:creationId xmlns:a16="http://schemas.microsoft.com/office/drawing/2014/main" id="{E0FAD470-BAA5-4C87-970C-7921B75F41C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24328" y="5789713"/>
            <a:ext cx="140335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4301656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57200" y="533400"/>
            <a:ext cx="8435280" cy="990600"/>
          </a:xfrm>
        </p:spPr>
        <p:txBody>
          <a:bodyPr>
            <a:normAutofit fontScale="90000"/>
          </a:bodyPr>
          <a:lstStyle/>
          <a:p>
            <a:r>
              <a:rPr lang="es-PE" b="1" dirty="0">
                <a:solidFill>
                  <a:schemeClr val="tx1"/>
                </a:solidFill>
                <a:effectLst>
                  <a:outerShdw blurRad="38100" dist="38100" dir="2700000" algn="tl">
                    <a:srgbClr val="000000">
                      <a:alpha val="43137"/>
                    </a:srgbClr>
                  </a:outerShdw>
                </a:effectLst>
              </a:rPr>
              <a:t>EJERCICIO</a:t>
            </a:r>
            <a:br>
              <a:rPr lang="es-PE" b="1" dirty="0">
                <a:solidFill>
                  <a:schemeClr val="tx1"/>
                </a:solidFill>
                <a:effectLst>
                  <a:outerShdw blurRad="38100" dist="38100" dir="2700000" algn="tl">
                    <a:srgbClr val="000000">
                      <a:alpha val="43137"/>
                    </a:srgbClr>
                  </a:outerShdw>
                </a:effectLst>
              </a:rPr>
            </a:br>
            <a:endParaRPr lang="es-PE" b="1" dirty="0">
              <a:solidFill>
                <a:srgbClr val="FF0000"/>
              </a:solidFill>
            </a:endParaRPr>
          </a:p>
        </p:txBody>
      </p:sp>
      <p:sp>
        <p:nvSpPr>
          <p:cNvPr id="3" name="Marcador de contenido 2"/>
          <p:cNvSpPr>
            <a:spLocks noGrp="1"/>
          </p:cNvSpPr>
          <p:nvPr>
            <p:ph idx="1"/>
          </p:nvPr>
        </p:nvSpPr>
        <p:spPr>
          <a:xfrm>
            <a:off x="470942" y="1700808"/>
            <a:ext cx="8229600" cy="2376264"/>
          </a:xfrm>
          <a:solidFill>
            <a:schemeClr val="bg1">
              <a:alpha val="70000"/>
            </a:schemeClr>
          </a:solidFill>
        </p:spPr>
        <p:txBody>
          <a:bodyPr>
            <a:noAutofit/>
          </a:bodyPr>
          <a:lstStyle/>
          <a:p>
            <a:pPr algn="just"/>
            <a:r>
              <a:rPr lang="es-PE" sz="2000" dirty="0"/>
              <a:t>Tomar un archivo con texto y aplicar los pasos realizados anteriormente:</a:t>
            </a:r>
          </a:p>
          <a:p>
            <a:pPr algn="just"/>
            <a:endParaRPr lang="es-PE" sz="2000" dirty="0"/>
          </a:p>
          <a:p>
            <a:pPr algn="just"/>
            <a:r>
              <a:rPr lang="es-PE" sz="2000" dirty="0"/>
              <a:t>Tokenizacion por palabras</a:t>
            </a:r>
          </a:p>
          <a:p>
            <a:pPr algn="just"/>
            <a:r>
              <a:rPr lang="es-PE" sz="2000" dirty="0"/>
              <a:t>Limpieza – normalización</a:t>
            </a:r>
          </a:p>
          <a:p>
            <a:pPr algn="just"/>
            <a:r>
              <a:rPr lang="es-PE" sz="2000" dirty="0"/>
              <a:t>Lematizacion</a:t>
            </a:r>
          </a:p>
        </p:txBody>
      </p:sp>
      <p:pic>
        <p:nvPicPr>
          <p:cNvPr id="5" name="Picture 2">
            <a:extLst>
              <a:ext uri="{FF2B5EF4-FFF2-40B4-BE49-F238E27FC236}">
                <a16:creationId xmlns:a16="http://schemas.microsoft.com/office/drawing/2014/main" id="{E89A7FC6-85C4-4D61-BC7C-037BD61A5BE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7503" y="5789713"/>
            <a:ext cx="941807" cy="9647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2">
            <a:extLst>
              <a:ext uri="{FF2B5EF4-FFF2-40B4-BE49-F238E27FC236}">
                <a16:creationId xmlns:a16="http://schemas.microsoft.com/office/drawing/2014/main" id="{D4DF961D-C550-4A86-9D07-2445790A6CF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24328" y="5789713"/>
            <a:ext cx="140335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2057484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91058930-CF5C-4AEC-9227-206C9776D8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24328" y="5789713"/>
            <a:ext cx="140335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2">
            <a:extLst>
              <a:ext uri="{FF2B5EF4-FFF2-40B4-BE49-F238E27FC236}">
                <a16:creationId xmlns:a16="http://schemas.microsoft.com/office/drawing/2014/main" id="{7C81EDA8-7DE0-414C-A7B5-4B3363D85D4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7503" y="5789713"/>
            <a:ext cx="941807" cy="9647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ítulo 1"/>
          <p:cNvSpPr>
            <a:spLocks noGrp="1"/>
          </p:cNvSpPr>
          <p:nvPr>
            <p:ph type="title"/>
          </p:nvPr>
        </p:nvSpPr>
        <p:spPr>
          <a:xfrm>
            <a:off x="457200" y="533400"/>
            <a:ext cx="8435280" cy="990600"/>
          </a:xfrm>
        </p:spPr>
        <p:txBody>
          <a:bodyPr>
            <a:normAutofit fontScale="90000"/>
          </a:bodyPr>
          <a:lstStyle/>
          <a:p>
            <a:r>
              <a:rPr lang="es-PE" b="1" dirty="0">
                <a:solidFill>
                  <a:schemeClr val="tx1"/>
                </a:solidFill>
                <a:effectLst>
                  <a:outerShdw blurRad="38100" dist="38100" dir="2700000" algn="tl">
                    <a:srgbClr val="000000">
                      <a:alpha val="43137"/>
                    </a:srgbClr>
                  </a:outerShdw>
                </a:effectLst>
              </a:rPr>
              <a:t>PRE-PROCESAMIENTO</a:t>
            </a:r>
            <a:br>
              <a:rPr lang="es-PE" b="1" dirty="0">
                <a:solidFill>
                  <a:schemeClr val="tx1"/>
                </a:solidFill>
                <a:effectLst>
                  <a:outerShdw blurRad="38100" dist="38100" dir="2700000" algn="tl">
                    <a:srgbClr val="000000">
                      <a:alpha val="43137"/>
                    </a:srgbClr>
                  </a:outerShdw>
                </a:effectLst>
              </a:rPr>
            </a:br>
            <a:r>
              <a:rPr lang="es-PE" b="1" dirty="0">
                <a:solidFill>
                  <a:srgbClr val="FF0000"/>
                </a:solidFill>
                <a:effectLst>
                  <a:outerShdw blurRad="38100" dist="38100" dir="2700000" algn="tl">
                    <a:srgbClr val="000000">
                      <a:alpha val="43137"/>
                    </a:srgbClr>
                  </a:outerShdw>
                </a:effectLst>
              </a:rPr>
              <a:t>Extracción de variables</a:t>
            </a:r>
            <a:endParaRPr lang="es-PE" b="1" dirty="0">
              <a:solidFill>
                <a:srgbClr val="FF0000"/>
              </a:solidFill>
            </a:endParaRPr>
          </a:p>
        </p:txBody>
      </p:sp>
      <p:sp>
        <p:nvSpPr>
          <p:cNvPr id="3" name="Marcador de contenido 2"/>
          <p:cNvSpPr>
            <a:spLocks noGrp="1"/>
          </p:cNvSpPr>
          <p:nvPr>
            <p:ph idx="1"/>
          </p:nvPr>
        </p:nvSpPr>
        <p:spPr>
          <a:xfrm>
            <a:off x="470942" y="1700808"/>
            <a:ext cx="8229600" cy="4536504"/>
          </a:xfrm>
          <a:solidFill>
            <a:schemeClr val="bg1">
              <a:alpha val="70000"/>
            </a:schemeClr>
          </a:solidFill>
        </p:spPr>
        <p:txBody>
          <a:bodyPr>
            <a:noAutofit/>
          </a:bodyPr>
          <a:lstStyle/>
          <a:p>
            <a:pPr algn="just"/>
            <a:r>
              <a:rPr lang="es-PE" sz="2000" dirty="0"/>
              <a:t>Existen varias técnicas de extracción de características que se pueden aplicar a los datos de texto, pero antes de saltar, consideremos lo que entendemos por características. Por qué las necesitamos y cómo son útiles?.</a:t>
            </a:r>
          </a:p>
          <a:p>
            <a:pPr algn="just"/>
            <a:endParaRPr lang="es-PE" sz="2000" dirty="0"/>
          </a:p>
          <a:p>
            <a:pPr algn="just"/>
            <a:r>
              <a:rPr lang="es-PE" sz="2000" dirty="0"/>
              <a:t>Las características suelen ser de naturaleza numérica y pueden ser valores numéricos absolutos o características categóricas que pueden codificarse como características binarias para cada categoría de la lista mediante un proceso llamado codificación.</a:t>
            </a:r>
          </a:p>
          <a:p>
            <a:pPr algn="just"/>
            <a:endParaRPr lang="es-PE" sz="2000" dirty="0"/>
          </a:p>
          <a:p>
            <a:pPr algn="just"/>
            <a:r>
              <a:rPr lang="es-PE" sz="2000" dirty="0"/>
              <a:t>El proceso de extracción y selección de características es a la vez arte y ciencia, y este proceso se llama extracción de características o ingeniería de características.</a:t>
            </a:r>
          </a:p>
        </p:txBody>
      </p:sp>
    </p:spTree>
    <p:extLst>
      <p:ext uri="{BB962C8B-B14F-4D97-AF65-F5344CB8AC3E}">
        <p14:creationId xmlns:p14="http://schemas.microsoft.com/office/powerpoint/2010/main" val="213661734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7ADD9D66-3699-4C92-A0AE-1A7225DD788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7503" y="5789713"/>
            <a:ext cx="941807" cy="9647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ítulo 1"/>
          <p:cNvSpPr>
            <a:spLocks noGrp="1"/>
          </p:cNvSpPr>
          <p:nvPr>
            <p:ph type="title"/>
          </p:nvPr>
        </p:nvSpPr>
        <p:spPr>
          <a:xfrm>
            <a:off x="457200" y="533400"/>
            <a:ext cx="8435280" cy="990600"/>
          </a:xfrm>
        </p:spPr>
        <p:txBody>
          <a:bodyPr>
            <a:normAutofit fontScale="90000"/>
          </a:bodyPr>
          <a:lstStyle/>
          <a:p>
            <a:r>
              <a:rPr lang="es-PE" b="1" dirty="0">
                <a:solidFill>
                  <a:schemeClr val="tx1"/>
                </a:solidFill>
                <a:effectLst>
                  <a:outerShdw blurRad="38100" dist="38100" dir="2700000" algn="tl">
                    <a:srgbClr val="000000">
                      <a:alpha val="43137"/>
                    </a:srgbClr>
                  </a:outerShdw>
                </a:effectLst>
              </a:rPr>
              <a:t>PRE-PROCESAMIENTO</a:t>
            </a:r>
            <a:br>
              <a:rPr lang="es-PE" b="1" dirty="0">
                <a:solidFill>
                  <a:schemeClr val="tx1"/>
                </a:solidFill>
                <a:effectLst>
                  <a:outerShdw blurRad="38100" dist="38100" dir="2700000" algn="tl">
                    <a:srgbClr val="000000">
                      <a:alpha val="43137"/>
                    </a:srgbClr>
                  </a:outerShdw>
                </a:effectLst>
              </a:rPr>
            </a:br>
            <a:r>
              <a:rPr lang="es-PE" b="1" dirty="0">
                <a:solidFill>
                  <a:srgbClr val="FF0000"/>
                </a:solidFill>
                <a:effectLst>
                  <a:outerShdw blurRad="38100" dist="38100" dir="2700000" algn="tl">
                    <a:srgbClr val="000000">
                      <a:alpha val="43137"/>
                    </a:srgbClr>
                  </a:outerShdw>
                </a:effectLst>
              </a:rPr>
              <a:t>Extracción de variables</a:t>
            </a:r>
            <a:endParaRPr lang="es-PE" b="1" dirty="0">
              <a:solidFill>
                <a:srgbClr val="FF0000"/>
              </a:solidFill>
            </a:endParaRPr>
          </a:p>
        </p:txBody>
      </p:sp>
      <p:sp>
        <p:nvSpPr>
          <p:cNvPr id="3" name="Marcador de contenido 2"/>
          <p:cNvSpPr>
            <a:spLocks noGrp="1"/>
          </p:cNvSpPr>
          <p:nvPr>
            <p:ph idx="1"/>
          </p:nvPr>
        </p:nvSpPr>
        <p:spPr>
          <a:xfrm>
            <a:off x="470942" y="1700808"/>
            <a:ext cx="8229600" cy="4536504"/>
          </a:xfrm>
          <a:solidFill>
            <a:schemeClr val="bg1">
              <a:alpha val="70000"/>
            </a:schemeClr>
          </a:solidFill>
        </p:spPr>
        <p:txBody>
          <a:bodyPr>
            <a:noAutofit/>
          </a:bodyPr>
          <a:lstStyle/>
          <a:p>
            <a:pPr algn="just"/>
            <a:r>
              <a:rPr lang="es-PE" sz="2000" dirty="0"/>
              <a:t>Por lo general, las características extraídas se introducen en algoritmos ML para aprender patrones que puedan aplicarse en futuros puntos de datos nuevos para obtener información.</a:t>
            </a:r>
          </a:p>
          <a:p>
            <a:pPr algn="just"/>
            <a:endParaRPr lang="es-PE" sz="2000" dirty="0"/>
          </a:p>
          <a:p>
            <a:pPr algn="just"/>
            <a:r>
              <a:rPr lang="es-PE" sz="2000" dirty="0"/>
              <a:t>Estos algoritmos generalmente esperan características en forma de vectores numéricos porque cada algoritmo es en el fondo una operación matemática de optimización y minimización de pérdidas y errores cuando intenta aprender patrones de puntos de datos y observaciones. </a:t>
            </a:r>
          </a:p>
          <a:p>
            <a:pPr algn="just"/>
            <a:endParaRPr lang="es-PE" sz="2000" dirty="0"/>
          </a:p>
          <a:p>
            <a:pPr algn="just"/>
            <a:r>
              <a:rPr lang="es-PE" sz="2000" dirty="0"/>
              <a:t>Entonces, con los datos textuales existe el desafío adicional de averiguar cómo transformar datos textuales y extraer características numéricas de ellos.</a:t>
            </a:r>
          </a:p>
        </p:txBody>
      </p:sp>
      <p:pic>
        <p:nvPicPr>
          <p:cNvPr id="6" name="Picture 2">
            <a:extLst>
              <a:ext uri="{FF2B5EF4-FFF2-40B4-BE49-F238E27FC236}">
                <a16:creationId xmlns:a16="http://schemas.microsoft.com/office/drawing/2014/main" id="{F46E2B0F-8D73-4011-B1D8-3E16638FDEB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24328" y="5789713"/>
            <a:ext cx="140335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5753099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AB8CAD98-67D7-4C35-9DBC-2B4B95C03B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24328" y="5789713"/>
            <a:ext cx="140335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2">
            <a:extLst>
              <a:ext uri="{FF2B5EF4-FFF2-40B4-BE49-F238E27FC236}">
                <a16:creationId xmlns:a16="http://schemas.microsoft.com/office/drawing/2014/main" id="{CEDCE314-FFFB-479C-AC10-CB2733AE5BE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7503" y="5789713"/>
            <a:ext cx="941807" cy="9647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ítulo 1"/>
          <p:cNvSpPr>
            <a:spLocks noGrp="1"/>
          </p:cNvSpPr>
          <p:nvPr>
            <p:ph type="title"/>
          </p:nvPr>
        </p:nvSpPr>
        <p:spPr>
          <a:xfrm>
            <a:off x="457200" y="533400"/>
            <a:ext cx="8435280" cy="990600"/>
          </a:xfrm>
        </p:spPr>
        <p:txBody>
          <a:bodyPr>
            <a:normAutofit fontScale="90000"/>
          </a:bodyPr>
          <a:lstStyle/>
          <a:p>
            <a:r>
              <a:rPr lang="es-PE" b="1" dirty="0">
                <a:solidFill>
                  <a:schemeClr val="tx1"/>
                </a:solidFill>
                <a:effectLst>
                  <a:outerShdw blurRad="38100" dist="38100" dir="2700000" algn="tl">
                    <a:srgbClr val="000000">
                      <a:alpha val="43137"/>
                    </a:srgbClr>
                  </a:outerShdw>
                </a:effectLst>
              </a:rPr>
              <a:t>PRE-PROCESAMIENTO</a:t>
            </a:r>
            <a:br>
              <a:rPr lang="es-PE" b="1" dirty="0">
                <a:solidFill>
                  <a:schemeClr val="tx1"/>
                </a:solidFill>
                <a:effectLst>
                  <a:outerShdw blurRad="38100" dist="38100" dir="2700000" algn="tl">
                    <a:srgbClr val="000000">
                      <a:alpha val="43137"/>
                    </a:srgbClr>
                  </a:outerShdw>
                </a:effectLst>
              </a:rPr>
            </a:br>
            <a:r>
              <a:rPr lang="es-PE" b="1" dirty="0">
                <a:solidFill>
                  <a:srgbClr val="FF0000"/>
                </a:solidFill>
                <a:effectLst>
                  <a:outerShdw blurRad="38100" dist="38100" dir="2700000" algn="tl">
                    <a:srgbClr val="000000">
                      <a:alpha val="43137"/>
                    </a:srgbClr>
                  </a:outerShdw>
                </a:effectLst>
              </a:rPr>
              <a:t>Extracción de variables</a:t>
            </a:r>
            <a:endParaRPr lang="es-PE" b="1" dirty="0">
              <a:solidFill>
                <a:srgbClr val="FF0000"/>
              </a:solidFill>
            </a:endParaRPr>
          </a:p>
        </p:txBody>
      </p:sp>
      <p:sp>
        <p:nvSpPr>
          <p:cNvPr id="3" name="Marcador de contenido 2"/>
          <p:cNvSpPr>
            <a:spLocks noGrp="1"/>
          </p:cNvSpPr>
          <p:nvPr>
            <p:ph idx="1"/>
          </p:nvPr>
        </p:nvSpPr>
        <p:spPr>
          <a:xfrm>
            <a:off x="470942" y="1700808"/>
            <a:ext cx="8229600" cy="4968552"/>
          </a:xfrm>
          <a:solidFill>
            <a:schemeClr val="bg1">
              <a:alpha val="70000"/>
            </a:schemeClr>
          </a:solidFill>
        </p:spPr>
        <p:txBody>
          <a:bodyPr>
            <a:noAutofit/>
          </a:bodyPr>
          <a:lstStyle/>
          <a:p>
            <a:pPr algn="just"/>
            <a:r>
              <a:rPr lang="es-PE" sz="2000" dirty="0"/>
              <a:t>El modelo de espacio vectorial es muy útil en caso de que se este hablando de datos textuales y es muy popular en la recuperación de información y clasificación documentos.</a:t>
            </a:r>
          </a:p>
          <a:p>
            <a:pPr algn="just"/>
            <a:endParaRPr lang="es-PE" sz="2000" dirty="0"/>
          </a:p>
          <a:p>
            <a:pPr algn="just"/>
            <a:r>
              <a:rPr lang="es-PE" sz="2000" dirty="0"/>
              <a:t>El Modelo de espacio vectorial, también conocido como Modelo vectorial de términos, se define como un modelo matemático y algebraico para transformar y representar documentos de texto como vectores numéricos de términos específicos que forman las dimensiones del vector. </a:t>
            </a:r>
          </a:p>
          <a:p>
            <a:pPr algn="just"/>
            <a:endParaRPr lang="es-PE" sz="2000" dirty="0"/>
          </a:p>
          <a:p>
            <a:pPr algn="just"/>
            <a:r>
              <a:rPr lang="es-PE" sz="2000" dirty="0"/>
              <a:t>Matemáticamente, digamos que tenemos un documento D en un espacio vectorial de documento VS, el número de dimensiones o columnas para cada documento será el número total de términos o palabras para todos los documentos en el espacio vectorial. </a:t>
            </a:r>
          </a:p>
        </p:txBody>
      </p:sp>
    </p:spTree>
    <p:extLst>
      <p:ext uri="{BB962C8B-B14F-4D97-AF65-F5344CB8AC3E}">
        <p14:creationId xmlns:p14="http://schemas.microsoft.com/office/powerpoint/2010/main" val="34943744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
            <a:extLst>
              <a:ext uri="{FF2B5EF4-FFF2-40B4-BE49-F238E27FC236}">
                <a16:creationId xmlns:a16="http://schemas.microsoft.com/office/drawing/2014/main" id="{49BB3C52-CF8C-4338-971B-6A6C836F53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24328" y="5789713"/>
            <a:ext cx="140335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2">
            <a:extLst>
              <a:ext uri="{FF2B5EF4-FFF2-40B4-BE49-F238E27FC236}">
                <a16:creationId xmlns:a16="http://schemas.microsoft.com/office/drawing/2014/main" id="{664BC14A-8301-40BC-A97D-46B4E1023A7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7503" y="5789713"/>
            <a:ext cx="941807" cy="9647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ítulo 1"/>
          <p:cNvSpPr>
            <a:spLocks noGrp="1"/>
          </p:cNvSpPr>
          <p:nvPr>
            <p:ph type="title"/>
          </p:nvPr>
        </p:nvSpPr>
        <p:spPr>
          <a:xfrm>
            <a:off x="457200" y="533400"/>
            <a:ext cx="8435280" cy="990600"/>
          </a:xfrm>
        </p:spPr>
        <p:txBody>
          <a:bodyPr>
            <a:normAutofit fontScale="90000"/>
          </a:bodyPr>
          <a:lstStyle/>
          <a:p>
            <a:r>
              <a:rPr lang="es-PE" b="1" dirty="0">
                <a:solidFill>
                  <a:schemeClr val="tx1"/>
                </a:solidFill>
                <a:effectLst>
                  <a:outerShdw blurRad="38100" dist="38100" dir="2700000" algn="tl">
                    <a:srgbClr val="000000">
                      <a:alpha val="43137"/>
                    </a:srgbClr>
                  </a:outerShdw>
                </a:effectLst>
              </a:rPr>
              <a:t>PRE-PROCESAMIENTO</a:t>
            </a:r>
            <a:br>
              <a:rPr lang="es-PE" b="1" dirty="0">
                <a:solidFill>
                  <a:schemeClr val="tx1"/>
                </a:solidFill>
                <a:effectLst>
                  <a:outerShdw blurRad="38100" dist="38100" dir="2700000" algn="tl">
                    <a:srgbClr val="000000">
                      <a:alpha val="43137"/>
                    </a:srgbClr>
                  </a:outerShdw>
                </a:effectLst>
              </a:rPr>
            </a:br>
            <a:r>
              <a:rPr lang="es-PE" b="1" dirty="0">
                <a:solidFill>
                  <a:srgbClr val="FF0000"/>
                </a:solidFill>
                <a:effectLst>
                  <a:outerShdw blurRad="38100" dist="38100" dir="2700000" algn="tl">
                    <a:srgbClr val="000000">
                      <a:alpha val="43137"/>
                    </a:srgbClr>
                  </a:outerShdw>
                </a:effectLst>
              </a:rPr>
              <a:t>Extracción de variables</a:t>
            </a:r>
            <a:endParaRPr lang="es-PE" b="1" dirty="0">
              <a:solidFill>
                <a:srgbClr val="FF0000"/>
              </a:solidFill>
            </a:endParaRPr>
          </a:p>
        </p:txBody>
      </p:sp>
      <p:sp>
        <p:nvSpPr>
          <p:cNvPr id="3" name="Marcador de contenido 2"/>
          <p:cNvSpPr>
            <a:spLocks noGrp="1"/>
          </p:cNvSpPr>
          <p:nvPr>
            <p:ph idx="1"/>
          </p:nvPr>
        </p:nvSpPr>
        <p:spPr>
          <a:xfrm>
            <a:off x="470942" y="1700808"/>
            <a:ext cx="8229600" cy="360040"/>
          </a:xfrm>
          <a:solidFill>
            <a:schemeClr val="bg1">
              <a:alpha val="70000"/>
            </a:schemeClr>
          </a:solidFill>
        </p:spPr>
        <p:txBody>
          <a:bodyPr>
            <a:noAutofit/>
          </a:bodyPr>
          <a:lstStyle/>
          <a:p>
            <a:pPr algn="just"/>
            <a:r>
              <a:rPr lang="es-PE" sz="2000" dirty="0"/>
              <a:t>Entonces, el espacio vectorial se puede denotar</a:t>
            </a:r>
          </a:p>
        </p:txBody>
      </p:sp>
      <p:pic>
        <p:nvPicPr>
          <p:cNvPr id="4" name="Imagen 3"/>
          <p:cNvPicPr>
            <a:picLocks noChangeAspect="1"/>
          </p:cNvPicPr>
          <p:nvPr/>
        </p:nvPicPr>
        <p:blipFill rotWithShape="1">
          <a:blip r:embed="rId5"/>
          <a:srcRect l="42614" t="57998" r="47977" b="38557"/>
          <a:stretch/>
        </p:blipFill>
        <p:spPr>
          <a:xfrm>
            <a:off x="3275856" y="2237656"/>
            <a:ext cx="2448272" cy="504057"/>
          </a:xfrm>
          <a:prstGeom prst="rect">
            <a:avLst/>
          </a:prstGeom>
        </p:spPr>
      </p:pic>
      <p:pic>
        <p:nvPicPr>
          <p:cNvPr id="5" name="Imagen 4"/>
          <p:cNvPicPr>
            <a:picLocks noChangeAspect="1"/>
          </p:cNvPicPr>
          <p:nvPr/>
        </p:nvPicPr>
        <p:blipFill rotWithShape="1">
          <a:blip r:embed="rId5"/>
          <a:srcRect l="42614" t="67635" r="47977" b="27443"/>
          <a:stretch/>
        </p:blipFill>
        <p:spPr>
          <a:xfrm>
            <a:off x="3275285" y="4109863"/>
            <a:ext cx="2206235" cy="648892"/>
          </a:xfrm>
          <a:prstGeom prst="rect">
            <a:avLst/>
          </a:prstGeom>
        </p:spPr>
      </p:pic>
      <p:sp>
        <p:nvSpPr>
          <p:cNvPr id="7" name="Marcador de contenido 2"/>
          <p:cNvSpPr txBox="1">
            <a:spLocks/>
          </p:cNvSpPr>
          <p:nvPr/>
        </p:nvSpPr>
        <p:spPr>
          <a:xfrm>
            <a:off x="470942" y="2907003"/>
            <a:ext cx="8229600" cy="1086164"/>
          </a:xfrm>
          <a:prstGeom prst="rect">
            <a:avLst/>
          </a:prstGeom>
          <a:solidFill>
            <a:schemeClr val="bg1">
              <a:alpha val="70000"/>
            </a:schemeClr>
          </a:solidFill>
        </p:spPr>
        <p:txBody>
          <a:bodyPr vert="horz" lIns="91440" tIns="45720" rIns="91440" bIns="45720" rtlCol="0">
            <a:noAutofit/>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r>
              <a:rPr lang="es-PE" sz="2000" dirty="0"/>
              <a:t>donde hay n palabras distintas en todos los documentos, ahora podemos representar el documento D en este espacio vectorial como</a:t>
            </a:r>
          </a:p>
        </p:txBody>
      </p:sp>
      <p:sp>
        <p:nvSpPr>
          <p:cNvPr id="8" name="Marcador de contenido 2"/>
          <p:cNvSpPr txBox="1">
            <a:spLocks/>
          </p:cNvSpPr>
          <p:nvPr/>
        </p:nvSpPr>
        <p:spPr>
          <a:xfrm>
            <a:off x="470942" y="4961180"/>
            <a:ext cx="8229600" cy="1564164"/>
          </a:xfrm>
          <a:prstGeom prst="rect">
            <a:avLst/>
          </a:prstGeom>
          <a:solidFill>
            <a:schemeClr val="bg1">
              <a:alpha val="70000"/>
            </a:schemeClr>
          </a:solidFill>
        </p:spPr>
        <p:txBody>
          <a:bodyPr vert="horz" lIns="91440" tIns="45720" rIns="91440" bIns="45720" rtlCol="0">
            <a:noAutofit/>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r>
              <a:rPr lang="es-PE" sz="2000" dirty="0"/>
              <a:t>donde </a:t>
            </a:r>
            <a:r>
              <a:rPr lang="es-PE" sz="2000" dirty="0" err="1"/>
              <a:t>w</a:t>
            </a:r>
            <a:r>
              <a:rPr lang="es-PE" sz="2000" baseline="-25000" dirty="0" err="1"/>
              <a:t>Dn</a:t>
            </a:r>
            <a:r>
              <a:rPr lang="es-PE" sz="2000" dirty="0"/>
              <a:t> denota el peso de la palabra n en el documento D, este peso es un valor numérico y puede representar cualquier cosa, desde la frecuencia de esa palabra en el documento hasta la frecuencia promedio de ocurrencia, o incluso el peso TF-IDF .</a:t>
            </a:r>
          </a:p>
        </p:txBody>
      </p:sp>
    </p:spTree>
    <p:extLst>
      <p:ext uri="{BB962C8B-B14F-4D97-AF65-F5344CB8AC3E}">
        <p14:creationId xmlns:p14="http://schemas.microsoft.com/office/powerpoint/2010/main" val="378119021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57200" y="533400"/>
            <a:ext cx="8435280" cy="990600"/>
          </a:xfrm>
        </p:spPr>
        <p:txBody>
          <a:bodyPr>
            <a:normAutofit fontScale="90000"/>
          </a:bodyPr>
          <a:lstStyle/>
          <a:p>
            <a:r>
              <a:rPr lang="es-PE" b="1" dirty="0">
                <a:solidFill>
                  <a:schemeClr val="tx1"/>
                </a:solidFill>
                <a:effectLst>
                  <a:outerShdw blurRad="38100" dist="38100" dir="2700000" algn="tl">
                    <a:srgbClr val="000000">
                      <a:alpha val="43137"/>
                    </a:srgbClr>
                  </a:outerShdw>
                </a:effectLst>
              </a:rPr>
              <a:t>PRE-PROCESAMIENTO</a:t>
            </a:r>
            <a:br>
              <a:rPr lang="es-PE" b="1" dirty="0">
                <a:solidFill>
                  <a:schemeClr val="tx1"/>
                </a:solidFill>
                <a:effectLst>
                  <a:outerShdw blurRad="38100" dist="38100" dir="2700000" algn="tl">
                    <a:srgbClr val="000000">
                      <a:alpha val="43137"/>
                    </a:srgbClr>
                  </a:outerShdw>
                </a:effectLst>
              </a:rPr>
            </a:br>
            <a:r>
              <a:rPr lang="es-PE" b="1" dirty="0">
                <a:solidFill>
                  <a:srgbClr val="FF0000"/>
                </a:solidFill>
                <a:effectLst>
                  <a:outerShdw blurRad="38100" dist="38100" dir="2700000" algn="tl">
                    <a:srgbClr val="000000">
                      <a:alpha val="43137"/>
                    </a:srgbClr>
                  </a:outerShdw>
                </a:effectLst>
              </a:rPr>
              <a:t>Extracción de variables</a:t>
            </a:r>
            <a:endParaRPr lang="es-PE" b="1" dirty="0">
              <a:solidFill>
                <a:srgbClr val="FF0000"/>
              </a:solidFill>
            </a:endParaRPr>
          </a:p>
        </p:txBody>
      </p:sp>
      <p:sp>
        <p:nvSpPr>
          <p:cNvPr id="8" name="Marcador de contenido 2"/>
          <p:cNvSpPr txBox="1">
            <a:spLocks/>
          </p:cNvSpPr>
          <p:nvPr/>
        </p:nvSpPr>
        <p:spPr>
          <a:xfrm>
            <a:off x="457200" y="1772816"/>
            <a:ext cx="8229600" cy="4392488"/>
          </a:xfrm>
          <a:prstGeom prst="rect">
            <a:avLst/>
          </a:prstGeom>
          <a:solidFill>
            <a:schemeClr val="bg1">
              <a:alpha val="70000"/>
            </a:schemeClr>
          </a:solidFill>
        </p:spPr>
        <p:txBody>
          <a:bodyPr vert="horz" lIns="91440" tIns="45720" rIns="91440" bIns="45720" rtlCol="0">
            <a:noAutofit/>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algn="just"/>
            <a:r>
              <a:rPr lang="es-PE" sz="2000" dirty="0"/>
              <a:t>Hablaremos e implementaremos las técnicas de extracción de características :</a:t>
            </a:r>
          </a:p>
          <a:p>
            <a:pPr algn="just"/>
            <a:endParaRPr lang="es-PE" sz="2000" dirty="0"/>
          </a:p>
          <a:p>
            <a:pPr algn="just"/>
            <a:r>
              <a:rPr lang="es-PE" sz="1800" dirty="0"/>
              <a:t>Bag of Words </a:t>
            </a:r>
            <a:r>
              <a:rPr lang="es-PE" sz="1800" dirty="0" err="1"/>
              <a:t>model</a:t>
            </a:r>
            <a:endParaRPr lang="es-PE" sz="1800" dirty="0"/>
          </a:p>
          <a:p>
            <a:pPr algn="just"/>
            <a:r>
              <a:rPr lang="es-PE" sz="1800" dirty="0"/>
              <a:t>TF-IDF </a:t>
            </a:r>
            <a:r>
              <a:rPr lang="es-PE" sz="1800" dirty="0" err="1"/>
              <a:t>model</a:t>
            </a:r>
            <a:endParaRPr lang="es-PE" sz="1800" dirty="0"/>
          </a:p>
          <a:p>
            <a:pPr marL="0" indent="0" algn="just">
              <a:buNone/>
            </a:pPr>
            <a:endParaRPr lang="es-PE" sz="2000" dirty="0"/>
          </a:p>
          <a:p>
            <a:pPr algn="just"/>
            <a:r>
              <a:rPr lang="es-PE" sz="2000" dirty="0"/>
              <a:t>Una cosa importante para recordar para la extracción de características es que una vez que construimos un extractor usando algunas transformaciones y operaciones matemáticas, necesitamos asegurar el reutilizar el mismo proceso al extraer de nuevos documentos para predecir, y no reconstruir todo el algoritmo nuevamente basado en los nuevos documentos.</a:t>
            </a:r>
          </a:p>
        </p:txBody>
      </p:sp>
      <p:pic>
        <p:nvPicPr>
          <p:cNvPr id="5" name="Picture 2">
            <a:extLst>
              <a:ext uri="{FF2B5EF4-FFF2-40B4-BE49-F238E27FC236}">
                <a16:creationId xmlns:a16="http://schemas.microsoft.com/office/drawing/2014/main" id="{36990D0C-2AF5-440D-9957-B00BE4F17B6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7503" y="5789713"/>
            <a:ext cx="941807" cy="9647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2">
            <a:extLst>
              <a:ext uri="{FF2B5EF4-FFF2-40B4-BE49-F238E27FC236}">
                <a16:creationId xmlns:a16="http://schemas.microsoft.com/office/drawing/2014/main" id="{9AF11CC6-95E0-4B74-A2AA-CA888ECD884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24328" y="5789713"/>
            <a:ext cx="140335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268240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2"/>
          <p:cNvSpPr>
            <a:spLocks noGrp="1"/>
          </p:cNvSpPr>
          <p:nvPr>
            <p:ph type="title"/>
          </p:nvPr>
        </p:nvSpPr>
        <p:spPr>
          <a:xfrm>
            <a:off x="1619672" y="404664"/>
            <a:ext cx="5616624" cy="562074"/>
          </a:xfrm>
        </p:spPr>
        <p:txBody>
          <a:bodyPr>
            <a:noAutofit/>
          </a:bodyPr>
          <a:lstStyle/>
          <a:p>
            <a:pPr algn="ctr"/>
            <a:r>
              <a:rPr lang="en-US" b="1" dirty="0">
                <a:solidFill>
                  <a:schemeClr val="tx1"/>
                </a:solidFill>
                <a:effectLst>
                  <a:outerShdw blurRad="38100" dist="38100" dir="2700000" algn="tl">
                    <a:srgbClr val="000000">
                      <a:alpha val="43137"/>
                    </a:srgbClr>
                  </a:outerShdw>
                </a:effectLst>
              </a:rPr>
              <a:t>Agenda</a:t>
            </a:r>
            <a:endParaRPr lang="es-ES" b="1" dirty="0">
              <a:solidFill>
                <a:schemeClr val="tx1"/>
              </a:solidFill>
              <a:effectLst>
                <a:outerShdw blurRad="38100" dist="38100" dir="2700000" algn="tl">
                  <a:srgbClr val="000000">
                    <a:alpha val="43137"/>
                  </a:srgbClr>
                </a:outerShdw>
              </a:effectLst>
            </a:endParaRPr>
          </a:p>
        </p:txBody>
      </p:sp>
      <p:sp>
        <p:nvSpPr>
          <p:cNvPr id="3" name="2 Marcador de contenido"/>
          <p:cNvSpPr>
            <a:spLocks noGrp="1"/>
          </p:cNvSpPr>
          <p:nvPr>
            <p:ph sz="quarter" idx="1"/>
          </p:nvPr>
        </p:nvSpPr>
        <p:spPr>
          <a:xfrm>
            <a:off x="467544" y="1196752"/>
            <a:ext cx="7629263" cy="4320480"/>
          </a:xfrm>
        </p:spPr>
        <p:txBody>
          <a:bodyPr>
            <a:noAutofit/>
          </a:bodyPr>
          <a:lstStyle/>
          <a:p>
            <a:pPr>
              <a:lnSpc>
                <a:spcPct val="200000"/>
              </a:lnSpc>
              <a:buFont typeface="Wingdings" pitchFamily="2" charset="2"/>
              <a:buChar char="Ø"/>
            </a:pPr>
            <a:r>
              <a:rPr lang="es-ES" dirty="0"/>
              <a:t>Contexto</a:t>
            </a:r>
          </a:p>
          <a:p>
            <a:pPr>
              <a:lnSpc>
                <a:spcPct val="200000"/>
              </a:lnSpc>
              <a:buFont typeface="Wingdings" pitchFamily="2" charset="2"/>
              <a:buChar char="Ø"/>
            </a:pPr>
            <a:r>
              <a:rPr lang="es-ES" dirty="0"/>
              <a:t>Conceptos</a:t>
            </a:r>
          </a:p>
          <a:p>
            <a:pPr>
              <a:lnSpc>
                <a:spcPct val="200000"/>
              </a:lnSpc>
              <a:buFont typeface="Wingdings" pitchFamily="2" charset="2"/>
              <a:buChar char="Ø"/>
            </a:pPr>
            <a:r>
              <a:rPr lang="es-ES" dirty="0"/>
              <a:t>Pre-Procesamiento</a:t>
            </a:r>
          </a:p>
          <a:p>
            <a:pPr>
              <a:lnSpc>
                <a:spcPct val="200000"/>
              </a:lnSpc>
              <a:buFont typeface="Wingdings" pitchFamily="2" charset="2"/>
              <a:buChar char="Ø"/>
            </a:pPr>
            <a:r>
              <a:rPr lang="es-ES" dirty="0"/>
              <a:t>Ejercicios</a:t>
            </a:r>
          </a:p>
          <a:p>
            <a:pPr>
              <a:buFont typeface="Wingdings" pitchFamily="2" charset="2"/>
              <a:buChar char="Ø"/>
            </a:pPr>
            <a:endParaRPr lang="es-ES" dirty="0"/>
          </a:p>
          <a:p>
            <a:endParaRPr lang="es-ES" dirty="0"/>
          </a:p>
          <a:p>
            <a:endParaRPr lang="es-PE" dirty="0"/>
          </a:p>
        </p:txBody>
      </p:sp>
      <p:pic>
        <p:nvPicPr>
          <p:cNvPr id="7"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7503" y="5789713"/>
            <a:ext cx="941807" cy="9647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2">
            <a:extLst>
              <a:ext uri="{FF2B5EF4-FFF2-40B4-BE49-F238E27FC236}">
                <a16:creationId xmlns:a16="http://schemas.microsoft.com/office/drawing/2014/main" id="{8B06B5D8-467D-439F-A1CD-5C5F32AD10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24328" y="5789713"/>
            <a:ext cx="140335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0546389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7094FCED-46F2-4F5D-B6DE-39BF6FF678D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7503" y="5789713"/>
            <a:ext cx="941807" cy="9647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ítulo 1"/>
          <p:cNvSpPr>
            <a:spLocks noGrp="1"/>
          </p:cNvSpPr>
          <p:nvPr>
            <p:ph type="title"/>
          </p:nvPr>
        </p:nvSpPr>
        <p:spPr>
          <a:xfrm>
            <a:off x="251520" y="548680"/>
            <a:ext cx="8712968" cy="990600"/>
          </a:xfrm>
        </p:spPr>
        <p:txBody>
          <a:bodyPr>
            <a:normAutofit fontScale="90000"/>
          </a:bodyPr>
          <a:lstStyle/>
          <a:p>
            <a:r>
              <a:rPr lang="es-PE" b="1" dirty="0">
                <a:solidFill>
                  <a:schemeClr val="tx1"/>
                </a:solidFill>
                <a:effectLst>
                  <a:outerShdw blurRad="38100" dist="38100" dir="2700000" algn="tl">
                    <a:srgbClr val="000000">
                      <a:alpha val="43137"/>
                    </a:srgbClr>
                  </a:outerShdw>
                </a:effectLst>
              </a:rPr>
              <a:t>PRE-PROCESAMIENTO</a:t>
            </a:r>
            <a:br>
              <a:rPr lang="es-PE" b="1" dirty="0">
                <a:solidFill>
                  <a:schemeClr val="tx1"/>
                </a:solidFill>
                <a:effectLst>
                  <a:outerShdw blurRad="38100" dist="38100" dir="2700000" algn="tl">
                    <a:srgbClr val="000000">
                      <a:alpha val="43137"/>
                    </a:srgbClr>
                  </a:outerShdw>
                </a:effectLst>
              </a:rPr>
            </a:br>
            <a:r>
              <a:rPr lang="es-PE" sz="3600" b="1" dirty="0">
                <a:solidFill>
                  <a:srgbClr val="FF0000"/>
                </a:solidFill>
                <a:effectLst>
                  <a:outerShdw blurRad="38100" dist="38100" dir="2700000" algn="tl">
                    <a:srgbClr val="000000">
                      <a:alpha val="43137"/>
                    </a:srgbClr>
                  </a:outerShdw>
                </a:effectLst>
              </a:rPr>
              <a:t>Extracción de variables - Bag of Words </a:t>
            </a:r>
            <a:r>
              <a:rPr lang="es-PE" sz="3600" b="1" dirty="0" err="1">
                <a:solidFill>
                  <a:srgbClr val="FF0000"/>
                </a:solidFill>
                <a:effectLst>
                  <a:outerShdw blurRad="38100" dist="38100" dir="2700000" algn="tl">
                    <a:srgbClr val="000000">
                      <a:alpha val="43137"/>
                    </a:srgbClr>
                  </a:outerShdw>
                </a:effectLst>
              </a:rPr>
              <a:t>Model</a:t>
            </a:r>
            <a:endParaRPr lang="es-PE" sz="3600" b="1" dirty="0">
              <a:solidFill>
                <a:srgbClr val="FF0000"/>
              </a:solidFill>
              <a:effectLst>
                <a:outerShdw blurRad="38100" dist="38100" dir="2700000" algn="tl">
                  <a:srgbClr val="000000">
                    <a:alpha val="43137"/>
                  </a:srgbClr>
                </a:outerShdw>
              </a:effectLst>
            </a:endParaRPr>
          </a:p>
        </p:txBody>
      </p:sp>
      <p:sp>
        <p:nvSpPr>
          <p:cNvPr id="8" name="Marcador de contenido 2"/>
          <p:cNvSpPr txBox="1">
            <a:spLocks/>
          </p:cNvSpPr>
          <p:nvPr/>
        </p:nvSpPr>
        <p:spPr>
          <a:xfrm>
            <a:off x="457200" y="1772816"/>
            <a:ext cx="8229600" cy="4680520"/>
          </a:xfrm>
          <a:prstGeom prst="rect">
            <a:avLst/>
          </a:prstGeom>
          <a:solidFill>
            <a:schemeClr val="bg1">
              <a:alpha val="70000"/>
            </a:schemeClr>
          </a:solidFill>
        </p:spPr>
        <p:txBody>
          <a:bodyPr vert="horz" lIns="91440" tIns="45720" rIns="91440" bIns="45720" rtlCol="0">
            <a:noAutofit/>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algn="just"/>
            <a:r>
              <a:rPr lang="es-PE" sz="2000" dirty="0"/>
              <a:t>El modelo Bolsa de palabras es quizás una de las técnicas más simples pero poderosas para extraer características de documentos de texto, la esencia de este modelo es convertir documentos de texto en vectores de modo que cada documento se convierta en un vector que representa la frecuencia de todas las palabras distintas que están presentes en el espacio vectorial para ese documento específico.</a:t>
            </a:r>
          </a:p>
          <a:p>
            <a:pPr algn="just"/>
            <a:endParaRPr lang="es-PE" sz="2000" dirty="0"/>
          </a:p>
          <a:p>
            <a:pPr algn="just"/>
            <a:r>
              <a:rPr lang="es-PE" sz="2000" dirty="0"/>
              <a:t>Por lo tanto, considerando nuestro vector de muestra del notación matemática anterior para D, el peso de cada palabra es igual a su frecuencia de ocurrencia en ese documento.</a:t>
            </a:r>
          </a:p>
          <a:p>
            <a:pPr marL="0" indent="0" algn="just">
              <a:buNone/>
            </a:pPr>
            <a:endParaRPr lang="es-PE" sz="2000" dirty="0"/>
          </a:p>
          <a:p>
            <a:pPr algn="just"/>
            <a:r>
              <a:rPr lang="es-PE" sz="2000" b="1" dirty="0">
                <a:solidFill>
                  <a:srgbClr val="FF0000"/>
                </a:solidFill>
                <a:effectLst>
                  <a:outerShdw blurRad="38100" dist="38100" dir="2700000" algn="tl">
                    <a:srgbClr val="000000">
                      <a:alpha val="43137"/>
                    </a:srgbClr>
                  </a:outerShdw>
                </a:effectLst>
              </a:rPr>
              <a:t>ejemplo</a:t>
            </a:r>
            <a:endParaRPr lang="es-PE" sz="2000" dirty="0"/>
          </a:p>
          <a:p>
            <a:pPr algn="just"/>
            <a:endParaRPr lang="es-PE" sz="2000" dirty="0"/>
          </a:p>
        </p:txBody>
      </p:sp>
      <p:pic>
        <p:nvPicPr>
          <p:cNvPr id="6" name="Picture 2">
            <a:extLst>
              <a:ext uri="{FF2B5EF4-FFF2-40B4-BE49-F238E27FC236}">
                <a16:creationId xmlns:a16="http://schemas.microsoft.com/office/drawing/2014/main" id="{33C05AF4-8DC1-4AE3-ADF3-6D5F5FE029D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24328" y="5789713"/>
            <a:ext cx="140335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25102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a:extLst>
              <a:ext uri="{FF2B5EF4-FFF2-40B4-BE49-F238E27FC236}">
                <a16:creationId xmlns:a16="http://schemas.microsoft.com/office/drawing/2014/main" id="{53C35D95-B1DF-4B53-A0D0-0A6EFB71A94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7503" y="5789713"/>
            <a:ext cx="941807" cy="9647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ítulo 1"/>
          <p:cNvSpPr>
            <a:spLocks noGrp="1"/>
          </p:cNvSpPr>
          <p:nvPr>
            <p:ph type="title"/>
          </p:nvPr>
        </p:nvSpPr>
        <p:spPr>
          <a:xfrm>
            <a:off x="251520" y="260648"/>
            <a:ext cx="8712968" cy="1584176"/>
          </a:xfrm>
        </p:spPr>
        <p:txBody>
          <a:bodyPr>
            <a:normAutofit fontScale="90000"/>
          </a:bodyPr>
          <a:lstStyle/>
          <a:p>
            <a:r>
              <a:rPr lang="es-PE" b="1" dirty="0">
                <a:solidFill>
                  <a:schemeClr val="tx1"/>
                </a:solidFill>
                <a:effectLst>
                  <a:outerShdw blurRad="38100" dist="38100" dir="2700000" algn="tl">
                    <a:srgbClr val="000000">
                      <a:alpha val="43137"/>
                    </a:srgbClr>
                  </a:outerShdw>
                </a:effectLst>
              </a:rPr>
              <a:t>PRE-PROCESAMIENTO</a:t>
            </a:r>
            <a:br>
              <a:rPr lang="es-PE" b="1" dirty="0">
                <a:solidFill>
                  <a:schemeClr val="tx1"/>
                </a:solidFill>
                <a:effectLst>
                  <a:outerShdw blurRad="38100" dist="38100" dir="2700000" algn="tl">
                    <a:srgbClr val="000000">
                      <a:alpha val="43137"/>
                    </a:srgbClr>
                  </a:outerShdw>
                </a:effectLst>
              </a:rPr>
            </a:br>
            <a:r>
              <a:rPr lang="es-PE" sz="3100" b="1" dirty="0">
                <a:solidFill>
                  <a:srgbClr val="FF0000"/>
                </a:solidFill>
                <a:effectLst>
                  <a:outerShdw blurRad="38100" dist="38100" dir="2700000" algn="tl">
                    <a:srgbClr val="000000">
                      <a:alpha val="43137"/>
                    </a:srgbClr>
                  </a:outerShdw>
                </a:effectLst>
              </a:rPr>
              <a:t>Extracción de variables - Bag of Words </a:t>
            </a:r>
            <a:r>
              <a:rPr lang="es-PE" sz="3100" b="1" dirty="0" err="1">
                <a:solidFill>
                  <a:srgbClr val="FF0000"/>
                </a:solidFill>
                <a:effectLst>
                  <a:outerShdw blurRad="38100" dist="38100" dir="2700000" algn="tl">
                    <a:srgbClr val="000000">
                      <a:alpha val="43137"/>
                    </a:srgbClr>
                  </a:outerShdw>
                </a:effectLst>
              </a:rPr>
              <a:t>Model</a:t>
            </a:r>
            <a:br>
              <a:rPr lang="es-PE" sz="3100" b="1" dirty="0">
                <a:solidFill>
                  <a:srgbClr val="FF0000"/>
                </a:solidFill>
                <a:effectLst>
                  <a:outerShdw blurRad="38100" dist="38100" dir="2700000" algn="tl">
                    <a:srgbClr val="000000">
                      <a:alpha val="43137"/>
                    </a:srgbClr>
                  </a:outerShdw>
                </a:effectLst>
              </a:rPr>
            </a:br>
            <a:r>
              <a:rPr lang="es-PE" sz="3100" b="1" dirty="0">
                <a:solidFill>
                  <a:srgbClr val="FF0000"/>
                </a:solidFill>
                <a:effectLst>
                  <a:outerShdw blurRad="38100" dist="38100" dir="2700000" algn="tl">
                    <a:srgbClr val="000000">
                      <a:alpha val="43137"/>
                    </a:srgbClr>
                  </a:outerShdw>
                </a:effectLst>
              </a:rPr>
              <a:t>TDM - MDT</a:t>
            </a:r>
            <a:endParaRPr lang="es-PE" sz="3600" b="1" dirty="0">
              <a:solidFill>
                <a:srgbClr val="FF0000"/>
              </a:solidFill>
              <a:effectLst>
                <a:outerShdw blurRad="38100" dist="38100" dir="2700000" algn="tl">
                  <a:srgbClr val="000000">
                    <a:alpha val="43137"/>
                  </a:srgbClr>
                </a:outerShdw>
              </a:effectLst>
            </a:endParaRPr>
          </a:p>
        </p:txBody>
      </p:sp>
      <p:pic>
        <p:nvPicPr>
          <p:cNvPr id="6" name="Imagen 5"/>
          <p:cNvPicPr>
            <a:picLocks noChangeAspect="1"/>
          </p:cNvPicPr>
          <p:nvPr/>
        </p:nvPicPr>
        <p:blipFill rotWithShape="1">
          <a:blip r:embed="rId4"/>
          <a:srcRect l="32161" t="13349" r="30205" b="64011"/>
          <a:stretch/>
        </p:blipFill>
        <p:spPr>
          <a:xfrm>
            <a:off x="971600" y="1988840"/>
            <a:ext cx="6386798" cy="2160240"/>
          </a:xfrm>
          <a:prstGeom prst="rect">
            <a:avLst/>
          </a:prstGeom>
        </p:spPr>
      </p:pic>
      <p:pic>
        <p:nvPicPr>
          <p:cNvPr id="7" name="Imagen 6"/>
          <p:cNvPicPr>
            <a:picLocks noChangeAspect="1"/>
          </p:cNvPicPr>
          <p:nvPr/>
        </p:nvPicPr>
        <p:blipFill rotWithShape="1">
          <a:blip r:embed="rId5"/>
          <a:srcRect l="33951" t="52953" r="36717" b="21453"/>
          <a:stretch/>
        </p:blipFill>
        <p:spPr>
          <a:xfrm>
            <a:off x="1979712" y="4305647"/>
            <a:ext cx="4550353" cy="2232248"/>
          </a:xfrm>
          <a:prstGeom prst="rect">
            <a:avLst/>
          </a:prstGeom>
        </p:spPr>
      </p:pic>
      <p:sp>
        <p:nvSpPr>
          <p:cNvPr id="9" name="Rectángulo 8"/>
          <p:cNvSpPr/>
          <p:nvPr/>
        </p:nvSpPr>
        <p:spPr>
          <a:xfrm>
            <a:off x="991318" y="6272064"/>
            <a:ext cx="1111202" cy="369332"/>
          </a:xfrm>
          <a:prstGeom prst="rect">
            <a:avLst/>
          </a:prstGeom>
        </p:spPr>
        <p:txBody>
          <a:bodyPr wrap="none">
            <a:spAutoFit/>
          </a:bodyPr>
          <a:lstStyle/>
          <a:p>
            <a:pPr algn="just"/>
            <a:r>
              <a:rPr lang="es-PE" b="1" dirty="0">
                <a:solidFill>
                  <a:srgbClr val="FF0000"/>
                </a:solidFill>
                <a:effectLst>
                  <a:outerShdw blurRad="38100" dist="38100" dir="2700000" algn="tl">
                    <a:srgbClr val="000000">
                      <a:alpha val="43137"/>
                    </a:srgbClr>
                  </a:outerShdw>
                </a:effectLst>
              </a:rPr>
              <a:t>ejemplo</a:t>
            </a:r>
            <a:endParaRPr lang="es-PE" dirty="0"/>
          </a:p>
        </p:txBody>
      </p:sp>
      <p:pic>
        <p:nvPicPr>
          <p:cNvPr id="11" name="Picture 2">
            <a:extLst>
              <a:ext uri="{FF2B5EF4-FFF2-40B4-BE49-F238E27FC236}">
                <a16:creationId xmlns:a16="http://schemas.microsoft.com/office/drawing/2014/main" id="{A5241114-EE94-49FA-8912-0777277C78A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24328" y="5789713"/>
            <a:ext cx="140335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2067441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51520" y="548680"/>
            <a:ext cx="8712968" cy="990600"/>
          </a:xfrm>
        </p:spPr>
        <p:txBody>
          <a:bodyPr>
            <a:normAutofit fontScale="90000"/>
          </a:bodyPr>
          <a:lstStyle/>
          <a:p>
            <a:r>
              <a:rPr lang="es-PE" b="1" dirty="0">
                <a:solidFill>
                  <a:schemeClr val="tx1"/>
                </a:solidFill>
                <a:effectLst>
                  <a:outerShdw blurRad="38100" dist="38100" dir="2700000" algn="tl">
                    <a:srgbClr val="000000">
                      <a:alpha val="43137"/>
                    </a:srgbClr>
                  </a:outerShdw>
                </a:effectLst>
              </a:rPr>
              <a:t>PRE-PROCESAMIENTO</a:t>
            </a:r>
            <a:br>
              <a:rPr lang="es-PE" b="1" dirty="0">
                <a:solidFill>
                  <a:schemeClr val="tx1"/>
                </a:solidFill>
                <a:effectLst>
                  <a:outerShdw blurRad="38100" dist="38100" dir="2700000" algn="tl">
                    <a:srgbClr val="000000">
                      <a:alpha val="43137"/>
                    </a:srgbClr>
                  </a:outerShdw>
                </a:effectLst>
              </a:rPr>
            </a:br>
            <a:r>
              <a:rPr lang="es-PE" sz="3600" b="1" dirty="0">
                <a:solidFill>
                  <a:srgbClr val="FF0000"/>
                </a:solidFill>
                <a:effectLst>
                  <a:outerShdw blurRad="38100" dist="38100" dir="2700000" algn="tl">
                    <a:srgbClr val="000000">
                      <a:alpha val="43137"/>
                    </a:srgbClr>
                  </a:outerShdw>
                </a:effectLst>
              </a:rPr>
              <a:t>Extracción de variables – TF-IDF </a:t>
            </a:r>
            <a:r>
              <a:rPr lang="es-PE" sz="3600" b="1" dirty="0" err="1">
                <a:solidFill>
                  <a:srgbClr val="FF0000"/>
                </a:solidFill>
                <a:effectLst>
                  <a:outerShdw blurRad="38100" dist="38100" dir="2700000" algn="tl">
                    <a:srgbClr val="000000">
                      <a:alpha val="43137"/>
                    </a:srgbClr>
                  </a:outerShdw>
                </a:effectLst>
              </a:rPr>
              <a:t>Model</a:t>
            </a:r>
            <a:endParaRPr lang="es-PE" sz="3600" b="1" dirty="0">
              <a:solidFill>
                <a:srgbClr val="FF0000"/>
              </a:solidFill>
              <a:effectLst>
                <a:outerShdw blurRad="38100" dist="38100" dir="2700000" algn="tl">
                  <a:srgbClr val="000000">
                    <a:alpha val="43137"/>
                  </a:srgbClr>
                </a:outerShdw>
              </a:effectLst>
            </a:endParaRPr>
          </a:p>
        </p:txBody>
      </p:sp>
      <p:sp>
        <p:nvSpPr>
          <p:cNvPr id="8" name="Marcador de contenido 2"/>
          <p:cNvSpPr txBox="1">
            <a:spLocks/>
          </p:cNvSpPr>
          <p:nvPr/>
        </p:nvSpPr>
        <p:spPr>
          <a:xfrm>
            <a:off x="457200" y="1772816"/>
            <a:ext cx="8229600" cy="3744416"/>
          </a:xfrm>
          <a:prstGeom prst="rect">
            <a:avLst/>
          </a:prstGeom>
          <a:solidFill>
            <a:schemeClr val="bg1">
              <a:alpha val="70000"/>
            </a:schemeClr>
          </a:solidFill>
        </p:spPr>
        <p:txBody>
          <a:bodyPr vert="horz" lIns="91440" tIns="45720" rIns="91440" bIns="45720" rtlCol="0">
            <a:noAutofit/>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algn="just"/>
            <a:r>
              <a:rPr lang="es-PE" sz="2000" dirty="0"/>
              <a:t>El modelo Bolsa de palabras es bueno, pero los vectores se basan completamente en frecuencias de ocurrencias de palabras. </a:t>
            </a:r>
          </a:p>
          <a:p>
            <a:pPr algn="just"/>
            <a:endParaRPr lang="es-PE" sz="2000" dirty="0"/>
          </a:p>
          <a:p>
            <a:pPr algn="just"/>
            <a:r>
              <a:rPr lang="es-PE" sz="2000" dirty="0"/>
              <a:t>Esto tiene algunos problemas potenciales donde las palabras que puede tender a ocurrir mucho en todos los documentos en el corpus tendrá frecuencias más altas y tenderá a eclipsar otras palabras que pueden no ocurrir con tanta frecuencia pero pueden ser más interesantes y efectivas como características para identificar categorías específicas para los documentos, aquí es donde TF-IDF entra en escena.</a:t>
            </a:r>
          </a:p>
          <a:p>
            <a:pPr algn="just"/>
            <a:endParaRPr lang="es-PE" sz="2000" dirty="0"/>
          </a:p>
        </p:txBody>
      </p:sp>
      <p:pic>
        <p:nvPicPr>
          <p:cNvPr id="5" name="Picture 2">
            <a:extLst>
              <a:ext uri="{FF2B5EF4-FFF2-40B4-BE49-F238E27FC236}">
                <a16:creationId xmlns:a16="http://schemas.microsoft.com/office/drawing/2014/main" id="{385740E3-EE29-4096-A289-0EEB4DB6709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7503" y="5789713"/>
            <a:ext cx="941807" cy="9647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2">
            <a:extLst>
              <a:ext uri="{FF2B5EF4-FFF2-40B4-BE49-F238E27FC236}">
                <a16:creationId xmlns:a16="http://schemas.microsoft.com/office/drawing/2014/main" id="{B7EE6F5C-9DA0-4031-9EBD-68BC682BD93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24328" y="5789713"/>
            <a:ext cx="140335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5373898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1FCB0D10-03AC-43DF-9E82-22EFCCDF6C7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7503" y="5789713"/>
            <a:ext cx="941807" cy="9647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ítulo 1"/>
          <p:cNvSpPr>
            <a:spLocks noGrp="1"/>
          </p:cNvSpPr>
          <p:nvPr>
            <p:ph type="title"/>
          </p:nvPr>
        </p:nvSpPr>
        <p:spPr>
          <a:xfrm>
            <a:off x="251520" y="548680"/>
            <a:ext cx="8712968" cy="990600"/>
          </a:xfrm>
        </p:spPr>
        <p:txBody>
          <a:bodyPr>
            <a:normAutofit fontScale="90000"/>
          </a:bodyPr>
          <a:lstStyle/>
          <a:p>
            <a:r>
              <a:rPr lang="es-PE" b="1" dirty="0">
                <a:solidFill>
                  <a:schemeClr val="tx1"/>
                </a:solidFill>
                <a:effectLst>
                  <a:outerShdw blurRad="38100" dist="38100" dir="2700000" algn="tl">
                    <a:srgbClr val="000000">
                      <a:alpha val="43137"/>
                    </a:srgbClr>
                  </a:outerShdw>
                </a:effectLst>
              </a:rPr>
              <a:t>PRE-PROCESAMIENTO</a:t>
            </a:r>
            <a:br>
              <a:rPr lang="es-PE" b="1" dirty="0">
                <a:solidFill>
                  <a:schemeClr val="tx1"/>
                </a:solidFill>
                <a:effectLst>
                  <a:outerShdw blurRad="38100" dist="38100" dir="2700000" algn="tl">
                    <a:srgbClr val="000000">
                      <a:alpha val="43137"/>
                    </a:srgbClr>
                  </a:outerShdw>
                </a:effectLst>
              </a:rPr>
            </a:br>
            <a:r>
              <a:rPr lang="es-PE" sz="3600" b="1" dirty="0">
                <a:solidFill>
                  <a:srgbClr val="FF0000"/>
                </a:solidFill>
                <a:effectLst>
                  <a:outerShdw blurRad="38100" dist="38100" dir="2700000" algn="tl">
                    <a:srgbClr val="000000">
                      <a:alpha val="43137"/>
                    </a:srgbClr>
                  </a:outerShdw>
                </a:effectLst>
              </a:rPr>
              <a:t>Extracción de variables – TF-IDF </a:t>
            </a:r>
            <a:r>
              <a:rPr lang="es-PE" sz="3600" b="1" dirty="0" err="1">
                <a:solidFill>
                  <a:srgbClr val="FF0000"/>
                </a:solidFill>
                <a:effectLst>
                  <a:outerShdw blurRad="38100" dist="38100" dir="2700000" algn="tl">
                    <a:srgbClr val="000000">
                      <a:alpha val="43137"/>
                    </a:srgbClr>
                  </a:outerShdw>
                </a:effectLst>
              </a:rPr>
              <a:t>Model</a:t>
            </a:r>
            <a:endParaRPr lang="es-PE" sz="3600" b="1" dirty="0">
              <a:solidFill>
                <a:srgbClr val="FF0000"/>
              </a:solidFill>
              <a:effectLst>
                <a:outerShdw blurRad="38100" dist="38100" dir="2700000" algn="tl">
                  <a:srgbClr val="000000">
                    <a:alpha val="43137"/>
                  </a:srgbClr>
                </a:outerShdw>
              </a:effectLst>
            </a:endParaRPr>
          </a:p>
        </p:txBody>
      </p:sp>
      <p:sp>
        <p:nvSpPr>
          <p:cNvPr id="8" name="Marcador de contenido 2"/>
          <p:cNvSpPr txBox="1">
            <a:spLocks/>
          </p:cNvSpPr>
          <p:nvPr/>
        </p:nvSpPr>
        <p:spPr>
          <a:xfrm>
            <a:off x="457200" y="1772816"/>
            <a:ext cx="8229600" cy="4536504"/>
          </a:xfrm>
          <a:prstGeom prst="rect">
            <a:avLst/>
          </a:prstGeom>
          <a:solidFill>
            <a:schemeClr val="bg1">
              <a:alpha val="70000"/>
            </a:schemeClr>
          </a:solidFill>
        </p:spPr>
        <p:txBody>
          <a:bodyPr vert="horz" lIns="91440" tIns="45720" rIns="91440" bIns="45720" rtlCol="0">
            <a:noAutofit/>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algn="just"/>
            <a:r>
              <a:rPr lang="es-PE" sz="2000" dirty="0"/>
              <a:t>Por ejemplo, si la palabra </a:t>
            </a:r>
            <a:r>
              <a:rPr lang="es-PE" sz="2000" i="1" dirty="0"/>
              <a:t>matemáticas</a:t>
            </a:r>
            <a:r>
              <a:rPr lang="es-PE" sz="2000" dirty="0"/>
              <a:t> aparece 5 veces en un documento y la palabra </a:t>
            </a:r>
            <a:r>
              <a:rPr lang="es-PE" sz="2000" i="1" dirty="0"/>
              <a:t>página</a:t>
            </a:r>
            <a:r>
              <a:rPr lang="es-PE" sz="2000" dirty="0"/>
              <a:t> aparece 50, la segunda tendrá 10 veces más peso a pesar de que no aporte tanta información. Para solucionar este problema se pueden ponderar los valores </a:t>
            </a:r>
            <a:r>
              <a:rPr lang="es-PE" sz="2000" i="1" dirty="0" err="1"/>
              <a:t>tf</a:t>
            </a:r>
            <a:r>
              <a:rPr lang="es-PE" sz="2000" dirty="0"/>
              <a:t> multiplicándolos por la inversa de la frecuencia con la que el término en cuestión aparece en el resto de documentos del corpus (</a:t>
            </a:r>
            <a:r>
              <a:rPr lang="es-PE" sz="2000" i="1" dirty="0" err="1"/>
              <a:t>idf</a:t>
            </a:r>
            <a:r>
              <a:rPr lang="es-PE" sz="2000" dirty="0"/>
              <a:t>). De esta forma, se consigue reducir el valor de aquellos términos que aparecen en muchos documentos y que, por lo tanto, no aportan información selectiva.</a:t>
            </a:r>
          </a:p>
          <a:p>
            <a:pPr algn="just"/>
            <a:endParaRPr lang="es-PE" sz="2000" dirty="0"/>
          </a:p>
          <a:p>
            <a:pPr algn="just"/>
            <a:r>
              <a:rPr lang="es-PE" sz="2000" dirty="0"/>
              <a:t>El estadístico </a:t>
            </a:r>
            <a:r>
              <a:rPr lang="es-PE" sz="2000" dirty="0" err="1"/>
              <a:t>tf-idf</a:t>
            </a:r>
            <a:r>
              <a:rPr lang="es-PE" sz="2000" dirty="0"/>
              <a:t> mide cómo de importante es un término en un documento teniendo en cuenta la frecuencia con la que ese término aparece en otros documentos.</a:t>
            </a:r>
          </a:p>
        </p:txBody>
      </p:sp>
      <p:pic>
        <p:nvPicPr>
          <p:cNvPr id="6" name="Picture 2">
            <a:extLst>
              <a:ext uri="{FF2B5EF4-FFF2-40B4-BE49-F238E27FC236}">
                <a16:creationId xmlns:a16="http://schemas.microsoft.com/office/drawing/2014/main" id="{34F2C773-EE60-4EB4-8662-9F1DE83541E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24328" y="5789713"/>
            <a:ext cx="140335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4550271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A2489C94-541B-4124-AF6D-BB0C64C3CB2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7503" y="5789713"/>
            <a:ext cx="941807" cy="9647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ítulo 1"/>
          <p:cNvSpPr>
            <a:spLocks noGrp="1"/>
          </p:cNvSpPr>
          <p:nvPr>
            <p:ph type="title"/>
          </p:nvPr>
        </p:nvSpPr>
        <p:spPr>
          <a:xfrm>
            <a:off x="251520" y="548680"/>
            <a:ext cx="8712968" cy="990600"/>
          </a:xfrm>
        </p:spPr>
        <p:txBody>
          <a:bodyPr>
            <a:normAutofit fontScale="90000"/>
          </a:bodyPr>
          <a:lstStyle/>
          <a:p>
            <a:r>
              <a:rPr lang="es-PE" b="1" dirty="0">
                <a:solidFill>
                  <a:schemeClr val="tx1"/>
                </a:solidFill>
                <a:effectLst>
                  <a:outerShdw blurRad="38100" dist="38100" dir="2700000" algn="tl">
                    <a:srgbClr val="000000">
                      <a:alpha val="43137"/>
                    </a:srgbClr>
                  </a:outerShdw>
                </a:effectLst>
              </a:rPr>
              <a:t>PRE-PROCESAMIENTO</a:t>
            </a:r>
            <a:br>
              <a:rPr lang="es-PE" b="1" dirty="0">
                <a:solidFill>
                  <a:schemeClr val="tx1"/>
                </a:solidFill>
                <a:effectLst>
                  <a:outerShdw blurRad="38100" dist="38100" dir="2700000" algn="tl">
                    <a:srgbClr val="000000">
                      <a:alpha val="43137"/>
                    </a:srgbClr>
                  </a:outerShdw>
                </a:effectLst>
              </a:rPr>
            </a:br>
            <a:r>
              <a:rPr lang="es-PE" sz="3600" b="1" dirty="0">
                <a:solidFill>
                  <a:srgbClr val="FF0000"/>
                </a:solidFill>
                <a:effectLst>
                  <a:outerShdw blurRad="38100" dist="38100" dir="2700000" algn="tl">
                    <a:srgbClr val="000000">
                      <a:alpha val="43137"/>
                    </a:srgbClr>
                  </a:outerShdw>
                </a:effectLst>
              </a:rPr>
              <a:t>Extracción de variables – TF-IDF </a:t>
            </a:r>
            <a:r>
              <a:rPr lang="es-PE" sz="3600" b="1" dirty="0" err="1">
                <a:solidFill>
                  <a:srgbClr val="FF0000"/>
                </a:solidFill>
                <a:effectLst>
                  <a:outerShdw blurRad="38100" dist="38100" dir="2700000" algn="tl">
                    <a:srgbClr val="000000">
                      <a:alpha val="43137"/>
                    </a:srgbClr>
                  </a:outerShdw>
                </a:effectLst>
              </a:rPr>
              <a:t>Model</a:t>
            </a:r>
            <a:endParaRPr lang="es-PE" sz="3600" b="1" dirty="0">
              <a:solidFill>
                <a:srgbClr val="FF0000"/>
              </a:solidFill>
              <a:effectLst>
                <a:outerShdw blurRad="38100" dist="38100" dir="2700000" algn="tl">
                  <a:srgbClr val="000000">
                    <a:alpha val="43137"/>
                  </a:srgbClr>
                </a:outerShdw>
              </a:effectLst>
            </a:endParaRPr>
          </a:p>
        </p:txBody>
      </p:sp>
      <p:sp>
        <p:nvSpPr>
          <p:cNvPr id="6" name="Diagrama de flujo: documento 5">
            <a:extLst>
              <a:ext uri="{FF2B5EF4-FFF2-40B4-BE49-F238E27FC236}">
                <a16:creationId xmlns:a16="http://schemas.microsoft.com/office/drawing/2014/main" id="{AE477A68-FC4D-4790-A611-53A46D65F78F}"/>
              </a:ext>
            </a:extLst>
          </p:cNvPr>
          <p:cNvSpPr/>
          <p:nvPr/>
        </p:nvSpPr>
        <p:spPr>
          <a:xfrm>
            <a:off x="890698" y="1666766"/>
            <a:ext cx="1512168" cy="1152128"/>
          </a:xfrm>
          <a:prstGeom prst="flowChart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200" dirty="0"/>
              <a:t>covid………….….covid……………...covid………..……molecular</a:t>
            </a:r>
            <a:endParaRPr lang="es-PE" sz="1200" dirty="0"/>
          </a:p>
        </p:txBody>
      </p:sp>
      <p:sp>
        <p:nvSpPr>
          <p:cNvPr id="9" name="Diagrama de flujo: documento 8">
            <a:extLst>
              <a:ext uri="{FF2B5EF4-FFF2-40B4-BE49-F238E27FC236}">
                <a16:creationId xmlns:a16="http://schemas.microsoft.com/office/drawing/2014/main" id="{8BD5502C-E764-49CA-A604-5825C743EAEE}"/>
              </a:ext>
            </a:extLst>
          </p:cNvPr>
          <p:cNvSpPr/>
          <p:nvPr/>
        </p:nvSpPr>
        <p:spPr>
          <a:xfrm>
            <a:off x="892661" y="3008165"/>
            <a:ext cx="1512168" cy="1152128"/>
          </a:xfrm>
          <a:prstGeom prst="flowChart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200" dirty="0"/>
              <a:t>……país….</a:t>
            </a:r>
            <a:r>
              <a:rPr lang="es-ES" sz="1200" dirty="0" err="1"/>
              <a:t>distrito.compra</a:t>
            </a:r>
            <a:r>
              <a:rPr lang="es-ES" sz="1200" dirty="0"/>
              <a:t>……covid…….molecular…..</a:t>
            </a:r>
            <a:endParaRPr lang="es-PE" sz="1200" dirty="0"/>
          </a:p>
        </p:txBody>
      </p:sp>
      <p:sp>
        <p:nvSpPr>
          <p:cNvPr id="10" name="Diagrama de flujo: documento 9">
            <a:extLst>
              <a:ext uri="{FF2B5EF4-FFF2-40B4-BE49-F238E27FC236}">
                <a16:creationId xmlns:a16="http://schemas.microsoft.com/office/drawing/2014/main" id="{5CF743B9-EE89-4404-B423-40437754E168}"/>
              </a:ext>
            </a:extLst>
          </p:cNvPr>
          <p:cNvSpPr/>
          <p:nvPr/>
        </p:nvSpPr>
        <p:spPr>
          <a:xfrm>
            <a:off x="890698" y="4315215"/>
            <a:ext cx="1512168" cy="1152128"/>
          </a:xfrm>
          <a:prstGeom prst="flowChart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200" dirty="0" err="1"/>
              <a:t>Presiedente</a:t>
            </a:r>
            <a:r>
              <a:rPr lang="es-ES" sz="1200" dirty="0"/>
              <a:t>…-…ministro…………….molecular</a:t>
            </a:r>
            <a:endParaRPr lang="es-PE" sz="1200" dirty="0"/>
          </a:p>
        </p:txBody>
      </p:sp>
      <p:sp>
        <p:nvSpPr>
          <p:cNvPr id="11" name="Diagrama de flujo: documento 10">
            <a:extLst>
              <a:ext uri="{FF2B5EF4-FFF2-40B4-BE49-F238E27FC236}">
                <a16:creationId xmlns:a16="http://schemas.microsoft.com/office/drawing/2014/main" id="{9C283C93-2F4E-4D92-8693-E95D01355EAC}"/>
              </a:ext>
            </a:extLst>
          </p:cNvPr>
          <p:cNvSpPr/>
          <p:nvPr/>
        </p:nvSpPr>
        <p:spPr>
          <a:xfrm>
            <a:off x="890698" y="5622265"/>
            <a:ext cx="1512168" cy="1152128"/>
          </a:xfrm>
          <a:prstGeom prst="flowChart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200" dirty="0"/>
              <a:t>cuarentena…-…</a:t>
            </a:r>
            <a:r>
              <a:rPr lang="es-ES" sz="1200" dirty="0" err="1"/>
              <a:t>rapida</a:t>
            </a:r>
            <a:r>
              <a:rPr lang="es-ES" sz="1200" dirty="0"/>
              <a:t>…………….molecular</a:t>
            </a:r>
            <a:endParaRPr lang="es-PE" sz="1200" dirty="0"/>
          </a:p>
        </p:txBody>
      </p:sp>
      <p:graphicFrame>
        <p:nvGraphicFramePr>
          <p:cNvPr id="7" name="Tabla 11">
            <a:extLst>
              <a:ext uri="{FF2B5EF4-FFF2-40B4-BE49-F238E27FC236}">
                <a16:creationId xmlns:a16="http://schemas.microsoft.com/office/drawing/2014/main" id="{279C5D15-892D-4EED-9791-F02A4A65A0DD}"/>
              </a:ext>
            </a:extLst>
          </p:cNvPr>
          <p:cNvGraphicFramePr>
            <a:graphicFrameLocks noGrp="1"/>
          </p:cNvGraphicFramePr>
          <p:nvPr>
            <p:extLst>
              <p:ext uri="{D42A27DB-BD31-4B8C-83A1-F6EECF244321}">
                <p14:modId xmlns:p14="http://schemas.microsoft.com/office/powerpoint/2010/main" val="2807472757"/>
              </p:ext>
            </p:extLst>
          </p:nvPr>
        </p:nvGraphicFramePr>
        <p:xfrm>
          <a:off x="3563888" y="2708920"/>
          <a:ext cx="5064215" cy="1854200"/>
        </p:xfrm>
        <a:graphic>
          <a:graphicData uri="http://schemas.openxmlformats.org/drawingml/2006/table">
            <a:tbl>
              <a:tblPr firstRow="1" bandRow="1">
                <a:tableStyleId>{5C22544A-7EE6-4342-B048-85BDC9FD1C3A}</a:tableStyleId>
              </a:tblPr>
              <a:tblGrid>
                <a:gridCol w="1368152">
                  <a:extLst>
                    <a:ext uri="{9D8B030D-6E8A-4147-A177-3AD203B41FA5}">
                      <a16:colId xmlns:a16="http://schemas.microsoft.com/office/drawing/2014/main" val="4153618035"/>
                    </a:ext>
                  </a:extLst>
                </a:gridCol>
                <a:gridCol w="864096">
                  <a:extLst>
                    <a:ext uri="{9D8B030D-6E8A-4147-A177-3AD203B41FA5}">
                      <a16:colId xmlns:a16="http://schemas.microsoft.com/office/drawing/2014/main" val="3074876850"/>
                    </a:ext>
                  </a:extLst>
                </a:gridCol>
                <a:gridCol w="1008112">
                  <a:extLst>
                    <a:ext uri="{9D8B030D-6E8A-4147-A177-3AD203B41FA5}">
                      <a16:colId xmlns:a16="http://schemas.microsoft.com/office/drawing/2014/main" val="3109032493"/>
                    </a:ext>
                  </a:extLst>
                </a:gridCol>
                <a:gridCol w="811012">
                  <a:extLst>
                    <a:ext uri="{9D8B030D-6E8A-4147-A177-3AD203B41FA5}">
                      <a16:colId xmlns:a16="http://schemas.microsoft.com/office/drawing/2014/main" val="1269060212"/>
                    </a:ext>
                  </a:extLst>
                </a:gridCol>
                <a:gridCol w="1012843">
                  <a:extLst>
                    <a:ext uri="{9D8B030D-6E8A-4147-A177-3AD203B41FA5}">
                      <a16:colId xmlns:a16="http://schemas.microsoft.com/office/drawing/2014/main" val="1702761323"/>
                    </a:ext>
                  </a:extLst>
                </a:gridCol>
              </a:tblGrid>
              <a:tr h="370840">
                <a:tc>
                  <a:txBody>
                    <a:bodyPr/>
                    <a:lstStyle/>
                    <a:p>
                      <a:endParaRPr lang="es-PE"/>
                    </a:p>
                  </a:txBody>
                  <a:tcPr/>
                </a:tc>
                <a:tc>
                  <a:txBody>
                    <a:bodyPr/>
                    <a:lstStyle/>
                    <a:p>
                      <a:pPr algn="ctr"/>
                      <a:r>
                        <a:rPr lang="es-ES" dirty="0"/>
                        <a:t>Doc1</a:t>
                      </a:r>
                      <a:endParaRPr lang="es-PE" dirty="0"/>
                    </a:p>
                  </a:txBody>
                  <a:tcPr/>
                </a:tc>
                <a:tc>
                  <a:txBody>
                    <a:bodyPr/>
                    <a:lstStyle/>
                    <a:p>
                      <a:pPr algn="ctr"/>
                      <a:r>
                        <a:rPr lang="es-ES" dirty="0"/>
                        <a:t>Doc2</a:t>
                      </a:r>
                      <a:endParaRPr lang="es-PE" dirty="0"/>
                    </a:p>
                  </a:txBody>
                  <a:tcPr/>
                </a:tc>
                <a:tc>
                  <a:txBody>
                    <a:bodyPr/>
                    <a:lstStyle/>
                    <a:p>
                      <a:pPr algn="ctr"/>
                      <a:r>
                        <a:rPr lang="es-ES" dirty="0"/>
                        <a:t>Doc3</a:t>
                      </a:r>
                      <a:endParaRPr lang="es-PE" dirty="0"/>
                    </a:p>
                  </a:txBody>
                  <a:tcPr/>
                </a:tc>
                <a:tc>
                  <a:txBody>
                    <a:bodyPr/>
                    <a:lstStyle/>
                    <a:p>
                      <a:pPr algn="ctr"/>
                      <a:r>
                        <a:rPr lang="es-ES" dirty="0"/>
                        <a:t>Doc4</a:t>
                      </a:r>
                      <a:endParaRPr lang="es-PE" dirty="0"/>
                    </a:p>
                  </a:txBody>
                  <a:tcPr/>
                </a:tc>
                <a:extLst>
                  <a:ext uri="{0D108BD9-81ED-4DB2-BD59-A6C34878D82A}">
                    <a16:rowId xmlns:a16="http://schemas.microsoft.com/office/drawing/2014/main" val="8072773"/>
                  </a:ext>
                </a:extLst>
              </a:tr>
              <a:tr h="370840">
                <a:tc>
                  <a:txBody>
                    <a:bodyPr/>
                    <a:lstStyle/>
                    <a:p>
                      <a:r>
                        <a:rPr lang="es-ES" dirty="0"/>
                        <a:t>covid</a:t>
                      </a:r>
                      <a:endParaRPr lang="es-PE" dirty="0"/>
                    </a:p>
                  </a:txBody>
                  <a:tcPr/>
                </a:tc>
                <a:tc>
                  <a:txBody>
                    <a:bodyPr/>
                    <a:lstStyle/>
                    <a:p>
                      <a:pPr algn="ctr"/>
                      <a:r>
                        <a:rPr lang="es-ES" dirty="0"/>
                        <a:t>3</a:t>
                      </a:r>
                      <a:endParaRPr lang="es-PE" dirty="0"/>
                    </a:p>
                  </a:txBody>
                  <a:tcPr/>
                </a:tc>
                <a:tc>
                  <a:txBody>
                    <a:bodyPr/>
                    <a:lstStyle/>
                    <a:p>
                      <a:pPr algn="ctr"/>
                      <a:r>
                        <a:rPr lang="es-ES" dirty="0"/>
                        <a:t>1</a:t>
                      </a:r>
                      <a:endParaRPr lang="es-PE" dirty="0"/>
                    </a:p>
                  </a:txBody>
                  <a:tcPr/>
                </a:tc>
                <a:tc>
                  <a:txBody>
                    <a:bodyPr/>
                    <a:lstStyle/>
                    <a:p>
                      <a:pPr algn="ctr"/>
                      <a:r>
                        <a:rPr lang="es-ES" dirty="0"/>
                        <a:t>0</a:t>
                      </a:r>
                      <a:endParaRPr lang="es-PE" dirty="0"/>
                    </a:p>
                  </a:txBody>
                  <a:tcPr/>
                </a:tc>
                <a:tc>
                  <a:txBody>
                    <a:bodyPr/>
                    <a:lstStyle/>
                    <a:p>
                      <a:pPr algn="ctr"/>
                      <a:r>
                        <a:rPr lang="es-ES" dirty="0"/>
                        <a:t>0</a:t>
                      </a:r>
                      <a:endParaRPr lang="es-PE" dirty="0"/>
                    </a:p>
                  </a:txBody>
                  <a:tcPr/>
                </a:tc>
                <a:extLst>
                  <a:ext uri="{0D108BD9-81ED-4DB2-BD59-A6C34878D82A}">
                    <a16:rowId xmlns:a16="http://schemas.microsoft.com/office/drawing/2014/main" val="230254929"/>
                  </a:ext>
                </a:extLst>
              </a:tr>
              <a:tr h="370840">
                <a:tc>
                  <a:txBody>
                    <a:bodyPr/>
                    <a:lstStyle/>
                    <a:p>
                      <a:r>
                        <a:rPr lang="es-ES" dirty="0"/>
                        <a:t>país</a:t>
                      </a:r>
                      <a:endParaRPr lang="es-PE" dirty="0"/>
                    </a:p>
                  </a:txBody>
                  <a:tcPr/>
                </a:tc>
                <a:tc>
                  <a:txBody>
                    <a:bodyPr/>
                    <a:lstStyle/>
                    <a:p>
                      <a:pPr algn="ctr"/>
                      <a:r>
                        <a:rPr lang="es-ES" dirty="0"/>
                        <a:t>0</a:t>
                      </a:r>
                      <a:endParaRPr lang="es-PE" dirty="0"/>
                    </a:p>
                  </a:txBody>
                  <a:tcPr/>
                </a:tc>
                <a:tc>
                  <a:txBody>
                    <a:bodyPr/>
                    <a:lstStyle/>
                    <a:p>
                      <a:pPr algn="ctr"/>
                      <a:r>
                        <a:rPr lang="es-ES" dirty="0"/>
                        <a:t>1</a:t>
                      </a:r>
                      <a:endParaRPr lang="es-PE" dirty="0"/>
                    </a:p>
                  </a:txBody>
                  <a:tcPr/>
                </a:tc>
                <a:tc>
                  <a:txBody>
                    <a:bodyPr/>
                    <a:lstStyle/>
                    <a:p>
                      <a:pPr algn="ctr"/>
                      <a:r>
                        <a:rPr lang="es-ES" dirty="0"/>
                        <a:t>0</a:t>
                      </a:r>
                      <a:endParaRPr lang="es-PE" dirty="0"/>
                    </a:p>
                  </a:txBody>
                  <a:tcPr/>
                </a:tc>
                <a:tc>
                  <a:txBody>
                    <a:bodyPr/>
                    <a:lstStyle/>
                    <a:p>
                      <a:pPr algn="ctr"/>
                      <a:r>
                        <a:rPr lang="es-ES" dirty="0"/>
                        <a:t>0</a:t>
                      </a:r>
                      <a:endParaRPr lang="es-PE" dirty="0"/>
                    </a:p>
                  </a:txBody>
                  <a:tcPr/>
                </a:tc>
                <a:extLst>
                  <a:ext uri="{0D108BD9-81ED-4DB2-BD59-A6C34878D82A}">
                    <a16:rowId xmlns:a16="http://schemas.microsoft.com/office/drawing/2014/main" val="3983113704"/>
                  </a:ext>
                </a:extLst>
              </a:tr>
              <a:tr h="370840">
                <a:tc>
                  <a:txBody>
                    <a:bodyPr/>
                    <a:lstStyle/>
                    <a:p>
                      <a:r>
                        <a:rPr lang="es-ES" dirty="0"/>
                        <a:t>compra</a:t>
                      </a:r>
                      <a:endParaRPr lang="es-PE" dirty="0"/>
                    </a:p>
                  </a:txBody>
                  <a:tcPr/>
                </a:tc>
                <a:tc>
                  <a:txBody>
                    <a:bodyPr/>
                    <a:lstStyle/>
                    <a:p>
                      <a:pPr algn="ctr"/>
                      <a:r>
                        <a:rPr lang="es-ES" dirty="0"/>
                        <a:t>0</a:t>
                      </a:r>
                      <a:endParaRPr lang="es-PE" dirty="0"/>
                    </a:p>
                  </a:txBody>
                  <a:tcPr/>
                </a:tc>
                <a:tc>
                  <a:txBody>
                    <a:bodyPr/>
                    <a:lstStyle/>
                    <a:p>
                      <a:pPr algn="ctr"/>
                      <a:r>
                        <a:rPr lang="es-ES" dirty="0"/>
                        <a:t>1</a:t>
                      </a:r>
                      <a:endParaRPr lang="es-PE" dirty="0"/>
                    </a:p>
                  </a:txBody>
                  <a:tcPr/>
                </a:tc>
                <a:tc>
                  <a:txBody>
                    <a:bodyPr/>
                    <a:lstStyle/>
                    <a:p>
                      <a:pPr algn="ctr"/>
                      <a:r>
                        <a:rPr lang="es-ES" dirty="0"/>
                        <a:t>0</a:t>
                      </a:r>
                      <a:endParaRPr lang="es-PE" dirty="0"/>
                    </a:p>
                  </a:txBody>
                  <a:tcPr/>
                </a:tc>
                <a:tc>
                  <a:txBody>
                    <a:bodyPr/>
                    <a:lstStyle/>
                    <a:p>
                      <a:pPr algn="ctr"/>
                      <a:r>
                        <a:rPr lang="es-ES" dirty="0"/>
                        <a:t>0</a:t>
                      </a:r>
                      <a:endParaRPr lang="es-PE" dirty="0"/>
                    </a:p>
                  </a:txBody>
                  <a:tcPr/>
                </a:tc>
                <a:extLst>
                  <a:ext uri="{0D108BD9-81ED-4DB2-BD59-A6C34878D82A}">
                    <a16:rowId xmlns:a16="http://schemas.microsoft.com/office/drawing/2014/main" val="2526210608"/>
                  </a:ext>
                </a:extLst>
              </a:tr>
              <a:tr h="370840">
                <a:tc>
                  <a:txBody>
                    <a:bodyPr/>
                    <a:lstStyle/>
                    <a:p>
                      <a:r>
                        <a:rPr lang="es-ES" dirty="0"/>
                        <a:t>molecular</a:t>
                      </a:r>
                      <a:endParaRPr lang="es-PE" dirty="0"/>
                    </a:p>
                  </a:txBody>
                  <a:tcPr/>
                </a:tc>
                <a:tc>
                  <a:txBody>
                    <a:bodyPr/>
                    <a:lstStyle/>
                    <a:p>
                      <a:pPr algn="ctr"/>
                      <a:r>
                        <a:rPr lang="es-ES" dirty="0"/>
                        <a:t>1</a:t>
                      </a:r>
                      <a:endParaRPr lang="es-PE" dirty="0"/>
                    </a:p>
                  </a:txBody>
                  <a:tcPr/>
                </a:tc>
                <a:tc>
                  <a:txBody>
                    <a:bodyPr/>
                    <a:lstStyle/>
                    <a:p>
                      <a:pPr algn="ctr"/>
                      <a:r>
                        <a:rPr lang="es-ES" dirty="0"/>
                        <a:t>1</a:t>
                      </a:r>
                      <a:endParaRPr lang="es-PE" dirty="0"/>
                    </a:p>
                  </a:txBody>
                  <a:tcPr/>
                </a:tc>
                <a:tc>
                  <a:txBody>
                    <a:bodyPr/>
                    <a:lstStyle/>
                    <a:p>
                      <a:pPr algn="ctr"/>
                      <a:r>
                        <a:rPr lang="es-ES" dirty="0"/>
                        <a:t>1</a:t>
                      </a:r>
                      <a:endParaRPr lang="es-PE" dirty="0"/>
                    </a:p>
                  </a:txBody>
                  <a:tcPr/>
                </a:tc>
                <a:tc>
                  <a:txBody>
                    <a:bodyPr/>
                    <a:lstStyle/>
                    <a:p>
                      <a:pPr algn="ctr"/>
                      <a:r>
                        <a:rPr lang="es-ES" dirty="0"/>
                        <a:t>1</a:t>
                      </a:r>
                      <a:endParaRPr lang="es-PE" dirty="0"/>
                    </a:p>
                  </a:txBody>
                  <a:tcPr/>
                </a:tc>
                <a:extLst>
                  <a:ext uri="{0D108BD9-81ED-4DB2-BD59-A6C34878D82A}">
                    <a16:rowId xmlns:a16="http://schemas.microsoft.com/office/drawing/2014/main" val="358920323"/>
                  </a:ext>
                </a:extLst>
              </a:tr>
            </a:tbl>
          </a:graphicData>
        </a:graphic>
      </p:graphicFrame>
      <p:pic>
        <p:nvPicPr>
          <p:cNvPr id="12" name="Picture 2">
            <a:extLst>
              <a:ext uri="{FF2B5EF4-FFF2-40B4-BE49-F238E27FC236}">
                <a16:creationId xmlns:a16="http://schemas.microsoft.com/office/drawing/2014/main" id="{ACD04C44-DDFA-47CA-93F0-E3EF49D53F7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24328" y="5789713"/>
            <a:ext cx="140335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83348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a:extLst>
              <a:ext uri="{FF2B5EF4-FFF2-40B4-BE49-F238E27FC236}">
                <a16:creationId xmlns:a16="http://schemas.microsoft.com/office/drawing/2014/main" id="{F8CE077B-1E1A-4479-BAB5-83EC17714A0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7503" y="5789713"/>
            <a:ext cx="941807" cy="9647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ítulo 1"/>
          <p:cNvSpPr>
            <a:spLocks noGrp="1"/>
          </p:cNvSpPr>
          <p:nvPr>
            <p:ph type="title"/>
          </p:nvPr>
        </p:nvSpPr>
        <p:spPr>
          <a:xfrm>
            <a:off x="251520" y="548680"/>
            <a:ext cx="8712968" cy="990600"/>
          </a:xfrm>
        </p:spPr>
        <p:txBody>
          <a:bodyPr>
            <a:normAutofit fontScale="90000"/>
          </a:bodyPr>
          <a:lstStyle/>
          <a:p>
            <a:r>
              <a:rPr lang="es-PE" b="1" dirty="0">
                <a:solidFill>
                  <a:schemeClr val="tx1"/>
                </a:solidFill>
                <a:effectLst>
                  <a:outerShdw blurRad="38100" dist="38100" dir="2700000" algn="tl">
                    <a:srgbClr val="000000">
                      <a:alpha val="43137"/>
                    </a:srgbClr>
                  </a:outerShdw>
                </a:effectLst>
              </a:rPr>
              <a:t>PRE-PROCESAMIENTO</a:t>
            </a:r>
            <a:br>
              <a:rPr lang="es-PE" b="1" dirty="0">
                <a:solidFill>
                  <a:schemeClr val="tx1"/>
                </a:solidFill>
                <a:effectLst>
                  <a:outerShdw blurRad="38100" dist="38100" dir="2700000" algn="tl">
                    <a:srgbClr val="000000">
                      <a:alpha val="43137"/>
                    </a:srgbClr>
                  </a:outerShdw>
                </a:effectLst>
              </a:rPr>
            </a:br>
            <a:r>
              <a:rPr lang="es-PE" sz="3600" b="1" dirty="0">
                <a:solidFill>
                  <a:srgbClr val="FF0000"/>
                </a:solidFill>
                <a:effectLst>
                  <a:outerShdw blurRad="38100" dist="38100" dir="2700000" algn="tl">
                    <a:srgbClr val="000000">
                      <a:alpha val="43137"/>
                    </a:srgbClr>
                  </a:outerShdw>
                </a:effectLst>
              </a:rPr>
              <a:t>Extracción de variables – TF-IDF </a:t>
            </a:r>
            <a:r>
              <a:rPr lang="es-PE" sz="3600" b="1" dirty="0" err="1">
                <a:solidFill>
                  <a:srgbClr val="FF0000"/>
                </a:solidFill>
                <a:effectLst>
                  <a:outerShdw blurRad="38100" dist="38100" dir="2700000" algn="tl">
                    <a:srgbClr val="000000">
                      <a:alpha val="43137"/>
                    </a:srgbClr>
                  </a:outerShdw>
                </a:effectLst>
              </a:rPr>
              <a:t>Model</a:t>
            </a:r>
            <a:endParaRPr lang="es-PE" sz="3600" b="1" dirty="0">
              <a:solidFill>
                <a:srgbClr val="FF0000"/>
              </a:solidFill>
              <a:effectLst>
                <a:outerShdw blurRad="38100" dist="38100" dir="2700000" algn="tl">
                  <a:srgbClr val="000000">
                    <a:alpha val="43137"/>
                  </a:srgbClr>
                </a:outerShdw>
              </a:effectLst>
            </a:endParaRPr>
          </a:p>
        </p:txBody>
      </p:sp>
      <p:pic>
        <p:nvPicPr>
          <p:cNvPr id="3" name="Imagen 2"/>
          <p:cNvPicPr>
            <a:picLocks noChangeAspect="1"/>
          </p:cNvPicPr>
          <p:nvPr/>
        </p:nvPicPr>
        <p:blipFill rotWithShape="1">
          <a:blip r:embed="rId4"/>
          <a:srcRect l="30077" t="31499" r="27863" b="47539"/>
          <a:stretch/>
        </p:blipFill>
        <p:spPr>
          <a:xfrm>
            <a:off x="1475656" y="1844824"/>
            <a:ext cx="5544617" cy="1533377"/>
          </a:xfrm>
          <a:prstGeom prst="rect">
            <a:avLst/>
          </a:prstGeom>
        </p:spPr>
      </p:pic>
      <p:pic>
        <p:nvPicPr>
          <p:cNvPr id="4" name="Imagen 3"/>
          <p:cNvPicPr>
            <a:picLocks noChangeAspect="1"/>
          </p:cNvPicPr>
          <p:nvPr/>
        </p:nvPicPr>
        <p:blipFill rotWithShape="1">
          <a:blip r:embed="rId5"/>
          <a:srcRect l="31184" t="40156" r="26202" b="38188"/>
          <a:stretch/>
        </p:blipFill>
        <p:spPr>
          <a:xfrm>
            <a:off x="1475656" y="3429000"/>
            <a:ext cx="5544617" cy="1584176"/>
          </a:xfrm>
          <a:prstGeom prst="rect">
            <a:avLst/>
          </a:prstGeom>
        </p:spPr>
      </p:pic>
      <p:sp>
        <p:nvSpPr>
          <p:cNvPr id="6" name="Rectángulo 5"/>
          <p:cNvSpPr/>
          <p:nvPr/>
        </p:nvSpPr>
        <p:spPr>
          <a:xfrm>
            <a:off x="824123" y="5192711"/>
            <a:ext cx="1111202" cy="369332"/>
          </a:xfrm>
          <a:prstGeom prst="rect">
            <a:avLst/>
          </a:prstGeom>
        </p:spPr>
        <p:txBody>
          <a:bodyPr wrap="none">
            <a:spAutoFit/>
          </a:bodyPr>
          <a:lstStyle/>
          <a:p>
            <a:pPr algn="just"/>
            <a:r>
              <a:rPr lang="es-PE" b="1" dirty="0">
                <a:solidFill>
                  <a:srgbClr val="FF0000"/>
                </a:solidFill>
                <a:effectLst>
                  <a:outerShdw blurRad="38100" dist="38100" dir="2700000" algn="tl">
                    <a:srgbClr val="000000">
                      <a:alpha val="43137"/>
                    </a:srgbClr>
                  </a:outerShdw>
                </a:effectLst>
              </a:rPr>
              <a:t>ejemplo</a:t>
            </a:r>
            <a:endParaRPr lang="es-PE" dirty="0"/>
          </a:p>
        </p:txBody>
      </p:sp>
      <p:pic>
        <p:nvPicPr>
          <p:cNvPr id="9" name="Picture 2">
            <a:extLst>
              <a:ext uri="{FF2B5EF4-FFF2-40B4-BE49-F238E27FC236}">
                <a16:creationId xmlns:a16="http://schemas.microsoft.com/office/drawing/2014/main" id="{843E8D6D-596E-452C-9061-ABA6BBE53AD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24328" y="5789713"/>
            <a:ext cx="140335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CuadroTexto 9">
            <a:extLst>
              <a:ext uri="{FF2B5EF4-FFF2-40B4-BE49-F238E27FC236}">
                <a16:creationId xmlns:a16="http://schemas.microsoft.com/office/drawing/2014/main" id="{67BA6500-0F80-423A-B2DE-00A237FD3113}"/>
              </a:ext>
            </a:extLst>
          </p:cNvPr>
          <p:cNvSpPr txBox="1"/>
          <p:nvPr/>
        </p:nvSpPr>
        <p:spPr>
          <a:xfrm>
            <a:off x="1206677" y="6309320"/>
            <a:ext cx="4572000" cy="369332"/>
          </a:xfrm>
          <a:prstGeom prst="rect">
            <a:avLst/>
          </a:prstGeom>
          <a:noFill/>
        </p:spPr>
        <p:txBody>
          <a:bodyPr wrap="square">
            <a:spAutoFit/>
          </a:bodyPr>
          <a:lstStyle/>
          <a:p>
            <a:r>
              <a:rPr lang="es-PE" dirty="0"/>
              <a:t>https://useo.es/tf-idf-relevancia/</a:t>
            </a:r>
          </a:p>
        </p:txBody>
      </p:sp>
      <p:sp>
        <p:nvSpPr>
          <p:cNvPr id="11" name="CuadroTexto 10">
            <a:extLst>
              <a:ext uri="{FF2B5EF4-FFF2-40B4-BE49-F238E27FC236}">
                <a16:creationId xmlns:a16="http://schemas.microsoft.com/office/drawing/2014/main" id="{6CF7E893-9320-474A-9293-6ABAFBBC077A}"/>
              </a:ext>
            </a:extLst>
          </p:cNvPr>
          <p:cNvSpPr txBox="1"/>
          <p:nvPr/>
        </p:nvSpPr>
        <p:spPr>
          <a:xfrm>
            <a:off x="1206677" y="5662989"/>
            <a:ext cx="6966520" cy="646331"/>
          </a:xfrm>
          <a:prstGeom prst="rect">
            <a:avLst/>
          </a:prstGeom>
          <a:noFill/>
        </p:spPr>
        <p:txBody>
          <a:bodyPr wrap="square">
            <a:spAutoFit/>
          </a:bodyPr>
          <a:lstStyle/>
          <a:p>
            <a:r>
              <a:rPr lang="es-PE" dirty="0"/>
              <a:t>https://medium.com/analytics-vidhya/understanding-calculation-of-tf-idf-by-example-8975304e7fc4</a:t>
            </a:r>
          </a:p>
        </p:txBody>
      </p:sp>
    </p:spTree>
    <p:extLst>
      <p:ext uri="{BB962C8B-B14F-4D97-AF65-F5344CB8AC3E}">
        <p14:creationId xmlns:p14="http://schemas.microsoft.com/office/powerpoint/2010/main" val="206333847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51520" y="548680"/>
            <a:ext cx="8712968" cy="990600"/>
          </a:xfrm>
        </p:spPr>
        <p:txBody>
          <a:bodyPr>
            <a:normAutofit fontScale="90000"/>
          </a:bodyPr>
          <a:lstStyle/>
          <a:p>
            <a:r>
              <a:rPr lang="es-PE" b="1" dirty="0">
                <a:solidFill>
                  <a:schemeClr val="tx1"/>
                </a:solidFill>
                <a:effectLst>
                  <a:outerShdw blurRad="38100" dist="38100" dir="2700000" algn="tl">
                    <a:srgbClr val="000000">
                      <a:alpha val="43137"/>
                    </a:srgbClr>
                  </a:outerShdw>
                </a:effectLst>
              </a:rPr>
              <a:t>PRE-PROCESAMIENTO</a:t>
            </a:r>
            <a:br>
              <a:rPr lang="es-PE" b="1" dirty="0">
                <a:solidFill>
                  <a:schemeClr val="tx1"/>
                </a:solidFill>
                <a:effectLst>
                  <a:outerShdw blurRad="38100" dist="38100" dir="2700000" algn="tl">
                    <a:srgbClr val="000000">
                      <a:alpha val="43137"/>
                    </a:srgbClr>
                  </a:outerShdw>
                </a:effectLst>
              </a:rPr>
            </a:br>
            <a:r>
              <a:rPr lang="es-PE" sz="3600" b="1" dirty="0" err="1">
                <a:solidFill>
                  <a:srgbClr val="FF0000"/>
                </a:solidFill>
                <a:effectLst>
                  <a:outerShdw blurRad="38100" dist="38100" dir="2700000" algn="tl">
                    <a:srgbClr val="000000">
                      <a:alpha val="43137"/>
                    </a:srgbClr>
                  </a:outerShdw>
                </a:effectLst>
              </a:rPr>
              <a:t>WordCloud</a:t>
            </a:r>
            <a:endParaRPr lang="es-PE" sz="3600" b="1" dirty="0">
              <a:solidFill>
                <a:srgbClr val="FF0000"/>
              </a:solidFill>
              <a:effectLst>
                <a:outerShdw blurRad="38100" dist="38100" dir="2700000" algn="tl">
                  <a:srgbClr val="000000">
                    <a:alpha val="43137"/>
                  </a:srgbClr>
                </a:outerShdw>
              </a:effectLst>
            </a:endParaRPr>
          </a:p>
        </p:txBody>
      </p:sp>
      <p:sp>
        <p:nvSpPr>
          <p:cNvPr id="6" name="Rectángulo 5"/>
          <p:cNvSpPr/>
          <p:nvPr/>
        </p:nvSpPr>
        <p:spPr>
          <a:xfrm>
            <a:off x="683568" y="5743405"/>
            <a:ext cx="1111202" cy="369332"/>
          </a:xfrm>
          <a:prstGeom prst="rect">
            <a:avLst/>
          </a:prstGeom>
        </p:spPr>
        <p:txBody>
          <a:bodyPr wrap="none">
            <a:spAutoFit/>
          </a:bodyPr>
          <a:lstStyle/>
          <a:p>
            <a:pPr algn="just"/>
            <a:r>
              <a:rPr lang="es-PE" b="1" dirty="0">
                <a:solidFill>
                  <a:srgbClr val="FF0000"/>
                </a:solidFill>
                <a:effectLst>
                  <a:outerShdw blurRad="38100" dist="38100" dir="2700000" algn="tl">
                    <a:srgbClr val="000000">
                      <a:alpha val="43137"/>
                    </a:srgbClr>
                  </a:outerShdw>
                </a:effectLst>
              </a:rPr>
              <a:t>ejemplo</a:t>
            </a:r>
            <a:endParaRPr lang="es-PE" dirty="0"/>
          </a:p>
        </p:txBody>
      </p:sp>
      <p:pic>
        <p:nvPicPr>
          <p:cNvPr id="1026" name="Picture 2" descr="word cloud and text mining, I have a dream speech from Martin luther k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11760" y="1647655"/>
            <a:ext cx="4000500" cy="4095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031373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31"/>
          <p:cNvSpPr>
            <a:spLocks noGrp="1"/>
          </p:cNvSpPr>
          <p:nvPr>
            <p:ph idx="1"/>
          </p:nvPr>
        </p:nvSpPr>
        <p:spPr>
          <a:xfrm>
            <a:off x="611560" y="2204864"/>
            <a:ext cx="7992888" cy="1461939"/>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nchor="ctr">
            <a:spAutoFit/>
          </a:bodyPr>
          <a:lstStyle>
            <a:lvl1pPr algn="l">
              <a:defRPr sz="14400" b="1">
                <a:solidFill>
                  <a:srgbClr val="FFFFFF"/>
                </a:solidFill>
                <a:latin typeface="+mn-lt"/>
                <a:ea typeface="+mn-ea"/>
                <a:cs typeface="+mn-cs"/>
                <a:sym typeface="Helvetica"/>
              </a:defRPr>
            </a:lvl1pPr>
          </a:lstStyle>
          <a:p>
            <a:pPr marL="0" lvl="0" indent="0" algn="ctr">
              <a:buNone/>
              <a:defRPr sz="1800" b="0">
                <a:solidFill>
                  <a:srgbClr val="000000"/>
                </a:solidFill>
              </a:defRPr>
            </a:pPr>
            <a:r>
              <a:rPr lang="es-PE" sz="9500" b="1" dirty="0">
                <a:solidFill>
                  <a:schemeClr val="accent5"/>
                </a:solidFill>
                <a:latin typeface="Arial" panose="020B0604020202020204" pitchFamily="34" charset="0"/>
                <a:cs typeface="Arial" panose="020B0604020202020204" pitchFamily="34" charset="0"/>
              </a:rPr>
              <a:t>¡Gracias!</a:t>
            </a:r>
            <a:endParaRPr sz="9500" dirty="0">
              <a:solidFill>
                <a:schemeClr val="accent5"/>
              </a:solidFill>
              <a:latin typeface="Arial" panose="020B0604020202020204" pitchFamily="34" charset="0"/>
              <a:cs typeface="Arial" panose="020B0604020202020204" pitchFamily="34" charset="0"/>
            </a:endParaRPr>
          </a:p>
        </p:txBody>
      </p:sp>
      <p:pic>
        <p:nvPicPr>
          <p:cNvPr id="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4066" y="5222618"/>
            <a:ext cx="703097" cy="5400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4066" y="4677029"/>
            <a:ext cx="703097" cy="4793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Shape 33"/>
          <p:cNvSpPr/>
          <p:nvPr/>
        </p:nvSpPr>
        <p:spPr>
          <a:xfrm>
            <a:off x="1619672" y="4852302"/>
            <a:ext cx="3811621" cy="276999"/>
          </a:xfrm>
          <a:prstGeom prst="rect">
            <a:avLst/>
          </a:prstGeom>
          <a:noFill/>
          <a:ln w="12700">
            <a:miter lim="400000"/>
          </a:ln>
          <a:extLst>
            <a:ext uri="{C572A759-6A51-4108-AA02-DFA0A04FC94B}">
              <ma14:wrappingTextBoxFlag xmlns="" xmlns:ma14="http://schemas.microsoft.com/office/mac/drawingml/2011/main" val="1"/>
            </a:ext>
          </a:extLst>
        </p:spPr>
        <p:txBody>
          <a:bodyPr wrap="none" lIns="0" tIns="0" rIns="0" bIns="0" anchor="ctr">
            <a:spAutoFit/>
          </a:bodyPr>
          <a:lstStyle/>
          <a:p>
            <a:pPr lvl="0" algn="l">
              <a:defRPr sz="1800"/>
            </a:pPr>
            <a:r>
              <a:rPr lang="en-US" b="1" dirty="0">
                <a:latin typeface="Arial Black" pitchFamily="34" charset="0"/>
                <a:ea typeface="+mn-ea"/>
                <a:cs typeface="Arial" panose="020B0604020202020204" pitchFamily="34" charset="0"/>
                <a:sym typeface="Helvetica"/>
              </a:rPr>
              <a:t>Comunidad Data Science Perú</a:t>
            </a:r>
          </a:p>
        </p:txBody>
      </p:sp>
      <p:pic>
        <p:nvPicPr>
          <p:cNvPr id="11"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3979" y="710875"/>
            <a:ext cx="1193817" cy="1181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Shape 33"/>
          <p:cNvSpPr/>
          <p:nvPr/>
        </p:nvSpPr>
        <p:spPr>
          <a:xfrm>
            <a:off x="1601307" y="5354148"/>
            <a:ext cx="3811621" cy="276999"/>
          </a:xfrm>
          <a:prstGeom prst="rect">
            <a:avLst/>
          </a:prstGeom>
          <a:noFill/>
          <a:ln w="12700">
            <a:miter lim="400000"/>
          </a:ln>
          <a:extLst>
            <a:ext uri="{C572A759-6A51-4108-AA02-DFA0A04FC94B}">
              <ma14:wrappingTextBoxFlag xmlns="" xmlns:ma14="http://schemas.microsoft.com/office/mac/drawingml/2011/main" val="1"/>
            </a:ext>
          </a:extLst>
        </p:spPr>
        <p:txBody>
          <a:bodyPr wrap="none" lIns="0" tIns="0" rIns="0" bIns="0" anchor="ctr">
            <a:spAutoFit/>
          </a:bodyPr>
          <a:lstStyle/>
          <a:p>
            <a:pPr lvl="0" algn="l">
              <a:defRPr sz="1800"/>
            </a:pPr>
            <a:r>
              <a:rPr lang="en-US" b="1" dirty="0">
                <a:latin typeface="Arial Black" pitchFamily="34" charset="0"/>
                <a:ea typeface="+mn-ea"/>
                <a:cs typeface="Arial" panose="020B0604020202020204" pitchFamily="34" charset="0"/>
                <a:sym typeface="Helvetica"/>
              </a:rPr>
              <a:t>Comunidad Data Science Perú</a:t>
            </a:r>
          </a:p>
        </p:txBody>
      </p:sp>
      <p:pic>
        <p:nvPicPr>
          <p:cNvPr id="9" name="Picture 2">
            <a:extLst>
              <a:ext uri="{FF2B5EF4-FFF2-40B4-BE49-F238E27FC236}">
                <a16:creationId xmlns:a16="http://schemas.microsoft.com/office/drawing/2014/main" id="{BAA0ECA4-6D35-42F7-AC44-F200EF68D44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58582" y="946612"/>
            <a:ext cx="140335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254396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a:extLst>
              <a:ext uri="{FF2B5EF4-FFF2-40B4-BE49-F238E27FC236}">
                <a16:creationId xmlns:a16="http://schemas.microsoft.com/office/drawing/2014/main" id="{B0FE5803-9CD1-4F22-A19B-9500FC24CC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24328" y="5789713"/>
            <a:ext cx="140335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object 2"/>
          <p:cNvSpPr txBox="1">
            <a:spLocks noGrp="1"/>
          </p:cNvSpPr>
          <p:nvPr>
            <p:ph type="title"/>
          </p:nvPr>
        </p:nvSpPr>
        <p:spPr>
          <a:xfrm>
            <a:off x="467544" y="456347"/>
            <a:ext cx="7177608" cy="628377"/>
          </a:xfrm>
          <a:prstGeom prst="rect">
            <a:avLst/>
          </a:prstGeom>
        </p:spPr>
        <p:txBody>
          <a:bodyPr vert="horz" lIns="91440" tIns="45720" rIns="91440" bIns="45720" rtlCol="0" anchor="ctr">
            <a:normAutofit fontScale="90000"/>
          </a:bodyPr>
          <a:lstStyle/>
          <a:p>
            <a:r>
              <a:rPr lang="es-PE" b="1" dirty="0">
                <a:solidFill>
                  <a:schemeClr val="tx1"/>
                </a:solidFill>
                <a:effectLst>
                  <a:outerShdw blurRad="38100" dist="38100" dir="2700000" algn="tl">
                    <a:srgbClr val="000000">
                      <a:alpha val="43137"/>
                    </a:srgbClr>
                  </a:outerShdw>
                </a:effectLst>
              </a:rPr>
              <a:t>CONTEXTO</a:t>
            </a:r>
          </a:p>
        </p:txBody>
      </p:sp>
      <p:pic>
        <p:nvPicPr>
          <p:cNvPr id="7"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7503" y="5789713"/>
            <a:ext cx="941807" cy="9647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4" name="Picture 2" descr="Top methods">
            <a:extLst>
              <a:ext uri="{FF2B5EF4-FFF2-40B4-BE49-F238E27FC236}">
                <a16:creationId xmlns:a16="http://schemas.microsoft.com/office/drawing/2014/main" id="{C27F6242-B53A-41CA-9228-B488E047A21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98052" y="2420888"/>
            <a:ext cx="6514308" cy="398076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3">
            <a:extLst>
              <a:ext uri="{FF2B5EF4-FFF2-40B4-BE49-F238E27FC236}">
                <a16:creationId xmlns:a16="http://schemas.microsoft.com/office/drawing/2014/main" id="{C479A5DB-5C22-47C3-ADD0-AAC0CC2C2B8A}"/>
              </a:ext>
            </a:extLst>
          </p:cNvPr>
          <p:cNvSpPr>
            <a:spLocks noChangeArrowheads="1"/>
          </p:cNvSpPr>
          <p:nvPr/>
        </p:nvSpPr>
        <p:spPr bwMode="auto">
          <a:xfrm>
            <a:off x="467544" y="1469395"/>
            <a:ext cx="7776864" cy="566822"/>
          </a:xfrm>
          <a:prstGeom prst="rect">
            <a:avLst/>
          </a:prstGeom>
          <a:solidFill>
            <a:schemeClr val="bg1">
              <a:alpha val="70000"/>
            </a:schemeClr>
          </a:solidFill>
        </p:spPr>
        <p:txBody>
          <a:bodyPr vert="horz" wrap="square" lIns="0" tIns="12700" rIns="0" bIns="0" rtlCol="0">
            <a:spAutoFit/>
          </a:bodyPr>
          <a:lstStyle/>
          <a:p>
            <a:pPr algn="just">
              <a:spcBef>
                <a:spcPct val="20000"/>
              </a:spcBef>
              <a:buClr>
                <a:schemeClr val="accent1"/>
              </a:buClr>
              <a:buSzPct val="85000"/>
            </a:pPr>
            <a:r>
              <a:rPr lang="es-ES" altLang="es-PE" dirty="0" err="1"/>
              <a:t>KDnuggets</a:t>
            </a:r>
            <a:r>
              <a:rPr lang="es-ES" altLang="es-PE" dirty="0"/>
              <a:t> es un sitio de inteligencia artificial, análisis, </a:t>
            </a:r>
            <a:r>
              <a:rPr lang="es-ES" altLang="es-PE" dirty="0" err="1"/>
              <a:t>big</a:t>
            </a:r>
            <a:r>
              <a:rPr lang="es-ES" altLang="es-PE" dirty="0"/>
              <a:t> data, minería de datos, ciencia de datos y aprendizaje automático </a:t>
            </a:r>
          </a:p>
        </p:txBody>
      </p:sp>
    </p:spTree>
    <p:extLst>
      <p:ext uri="{BB962C8B-B14F-4D97-AF65-F5344CB8AC3E}">
        <p14:creationId xmlns:p14="http://schemas.microsoft.com/office/powerpoint/2010/main" val="20575839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7503" y="5789713"/>
            <a:ext cx="941807" cy="9647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object 2"/>
          <p:cNvSpPr txBox="1">
            <a:spLocks noGrp="1"/>
          </p:cNvSpPr>
          <p:nvPr>
            <p:ph type="title"/>
          </p:nvPr>
        </p:nvSpPr>
        <p:spPr>
          <a:xfrm>
            <a:off x="467544" y="456347"/>
            <a:ext cx="7177608" cy="628377"/>
          </a:xfrm>
          <a:prstGeom prst="rect">
            <a:avLst/>
          </a:prstGeom>
        </p:spPr>
        <p:txBody>
          <a:bodyPr vert="horz" lIns="91440" tIns="45720" rIns="91440" bIns="45720" rtlCol="0" anchor="ctr">
            <a:normAutofit fontScale="90000"/>
          </a:bodyPr>
          <a:lstStyle/>
          <a:p>
            <a:r>
              <a:rPr lang="es-PE" b="1" dirty="0">
                <a:solidFill>
                  <a:schemeClr val="tx1"/>
                </a:solidFill>
                <a:effectLst>
                  <a:outerShdw blurRad="38100" dist="38100" dir="2700000" algn="tl">
                    <a:srgbClr val="000000">
                      <a:alpha val="43137"/>
                    </a:srgbClr>
                  </a:outerShdw>
                </a:effectLst>
              </a:rPr>
              <a:t>CONTEXTO</a:t>
            </a:r>
          </a:p>
        </p:txBody>
      </p:sp>
      <p:pic>
        <p:nvPicPr>
          <p:cNvPr id="8" name="Shape 188">
            <a:extLst>
              <a:ext uri="{FF2B5EF4-FFF2-40B4-BE49-F238E27FC236}">
                <a16:creationId xmlns:a16="http://schemas.microsoft.com/office/drawing/2014/main" id="{DFFB0F1C-68A4-4318-AED2-1ADF7DE6B2EC}"/>
              </a:ext>
            </a:extLst>
          </p:cNvPr>
          <p:cNvPicPr preferRelativeResize="0"/>
          <p:nvPr/>
        </p:nvPicPr>
        <p:blipFill rotWithShape="1">
          <a:blip r:embed="rId4">
            <a:alphaModFix/>
          </a:blip>
          <a:srcRect l="22459" t="51715" r="20767" b="13479"/>
          <a:stretch/>
        </p:blipFill>
        <p:spPr>
          <a:xfrm>
            <a:off x="578406" y="1700808"/>
            <a:ext cx="8026042" cy="3778800"/>
          </a:xfrm>
          <a:prstGeom prst="rect">
            <a:avLst/>
          </a:prstGeom>
          <a:noFill/>
          <a:ln>
            <a:noFill/>
          </a:ln>
        </p:spPr>
      </p:pic>
      <p:pic>
        <p:nvPicPr>
          <p:cNvPr id="6" name="Picture 2">
            <a:extLst>
              <a:ext uri="{FF2B5EF4-FFF2-40B4-BE49-F238E27FC236}">
                <a16:creationId xmlns:a16="http://schemas.microsoft.com/office/drawing/2014/main" id="{43319145-8B57-46D2-8DAB-B97ABCA1D8D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24328" y="5789713"/>
            <a:ext cx="140335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308800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67544" y="456347"/>
            <a:ext cx="7177608" cy="628377"/>
          </a:xfrm>
          <a:prstGeom prst="rect">
            <a:avLst/>
          </a:prstGeom>
        </p:spPr>
        <p:txBody>
          <a:bodyPr vert="horz" lIns="91440" tIns="45720" rIns="91440" bIns="45720" rtlCol="0" anchor="ctr">
            <a:normAutofit fontScale="90000"/>
          </a:bodyPr>
          <a:lstStyle/>
          <a:p>
            <a:r>
              <a:rPr lang="es-PE" b="1" dirty="0">
                <a:solidFill>
                  <a:schemeClr val="tx1"/>
                </a:solidFill>
                <a:effectLst>
                  <a:outerShdw blurRad="38100" dist="38100" dir="2700000" algn="tl">
                    <a:srgbClr val="000000">
                      <a:alpha val="43137"/>
                    </a:srgbClr>
                  </a:outerShdw>
                </a:effectLst>
              </a:rPr>
              <a:t>CONTEXTO</a:t>
            </a:r>
          </a:p>
        </p:txBody>
      </p:sp>
      <p:sp>
        <p:nvSpPr>
          <p:cNvPr id="12" name="object 12"/>
          <p:cNvSpPr txBox="1">
            <a:spLocks noGrp="1"/>
          </p:cNvSpPr>
          <p:nvPr>
            <p:ph type="body" idx="1"/>
          </p:nvPr>
        </p:nvSpPr>
        <p:spPr>
          <a:xfrm>
            <a:off x="467544" y="1623562"/>
            <a:ext cx="8352928" cy="1551707"/>
          </a:xfrm>
          <a:prstGeom prst="rect">
            <a:avLst/>
          </a:prstGeom>
          <a:solidFill>
            <a:schemeClr val="bg1">
              <a:alpha val="70000"/>
            </a:schemeClr>
          </a:solidFill>
        </p:spPr>
        <p:txBody>
          <a:bodyPr vert="horz" wrap="square" lIns="0" tIns="12700" rIns="0" bIns="0" rtlCol="0">
            <a:spAutoFit/>
          </a:bodyPr>
          <a:lstStyle/>
          <a:p>
            <a:pPr algn="just"/>
            <a:r>
              <a:rPr lang="es-PE" sz="2000" dirty="0"/>
              <a:t>El análisis de texto describe un conjunto de técnicas lingüísticas, estadísticas y de aprendizaje automático que modelan y estructuran el contenido de información de fuentes textuales para la inteligencia comercial, el análisis de datos exploratorios, la investigación entre otros. </a:t>
            </a:r>
          </a:p>
        </p:txBody>
      </p:sp>
      <p:pic>
        <p:nvPicPr>
          <p:cNvPr id="7"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7503" y="5789713"/>
            <a:ext cx="941807" cy="9647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descr="What Is Text Analytics? We Analyze the Jargon">
            <a:extLst>
              <a:ext uri="{FF2B5EF4-FFF2-40B4-BE49-F238E27FC236}">
                <a16:creationId xmlns:a16="http://schemas.microsoft.com/office/drawing/2014/main" id="{B38893DE-DDBB-4285-8CF6-00942D15ED1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65920" y="3410508"/>
            <a:ext cx="6012160" cy="264910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a:extLst>
              <a:ext uri="{FF2B5EF4-FFF2-40B4-BE49-F238E27FC236}">
                <a16:creationId xmlns:a16="http://schemas.microsoft.com/office/drawing/2014/main" id="{78235A53-CB69-4569-BDF2-E3D82D437F3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24328" y="5789713"/>
            <a:ext cx="140335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58357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67544" y="456347"/>
            <a:ext cx="7177608" cy="628377"/>
          </a:xfrm>
          <a:prstGeom prst="rect">
            <a:avLst/>
          </a:prstGeom>
        </p:spPr>
        <p:txBody>
          <a:bodyPr vert="horz" lIns="91440" tIns="45720" rIns="91440" bIns="45720" rtlCol="0" anchor="ctr">
            <a:normAutofit fontScale="90000"/>
          </a:bodyPr>
          <a:lstStyle/>
          <a:p>
            <a:r>
              <a:rPr lang="es-PE" b="1" dirty="0">
                <a:solidFill>
                  <a:schemeClr val="tx1"/>
                </a:solidFill>
                <a:effectLst>
                  <a:outerShdw blurRad="38100" dist="38100" dir="2700000" algn="tl">
                    <a:srgbClr val="000000">
                      <a:alpha val="43137"/>
                    </a:srgbClr>
                  </a:outerShdw>
                </a:effectLst>
              </a:rPr>
              <a:t>CONTEXTO</a:t>
            </a:r>
          </a:p>
        </p:txBody>
      </p:sp>
      <p:sp>
        <p:nvSpPr>
          <p:cNvPr id="12" name="object 12"/>
          <p:cNvSpPr txBox="1">
            <a:spLocks noGrp="1"/>
          </p:cNvSpPr>
          <p:nvPr>
            <p:ph type="body" idx="1"/>
          </p:nvPr>
        </p:nvSpPr>
        <p:spPr>
          <a:xfrm>
            <a:off x="395536" y="1340768"/>
            <a:ext cx="8352928" cy="2167260"/>
          </a:xfrm>
          <a:prstGeom prst="rect">
            <a:avLst/>
          </a:prstGeom>
          <a:solidFill>
            <a:schemeClr val="bg1">
              <a:alpha val="70000"/>
            </a:schemeClr>
          </a:solidFill>
        </p:spPr>
        <p:txBody>
          <a:bodyPr vert="horz" wrap="square" lIns="0" tIns="12700" rIns="0" bIns="0" rtlCol="0">
            <a:spAutoFit/>
          </a:bodyPr>
          <a:lstStyle/>
          <a:p>
            <a:pPr algn="just"/>
            <a:r>
              <a:rPr lang="es-PE" sz="2000" dirty="0"/>
              <a:t>El análisis de texto surgió por primera vez a fines de la década de 1990 como "minería de datos de texto" o simplemente como "minería de texto". Los enfoques iniciales consideraban una fuente de texto como una "bolsa de palabras". Evolucionaron para usar lingüística básica y superficial para manejar formas de palabras, variantes como como abreviaturas, plurales y conjugaciones, así como términos de varias palabras. </a:t>
            </a:r>
          </a:p>
        </p:txBody>
      </p:sp>
      <p:pic>
        <p:nvPicPr>
          <p:cNvPr id="7"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7503" y="5789713"/>
            <a:ext cx="941807" cy="9647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0" name="Picture 2" descr="Bag-of-Wordsè¯è¢æ¨¡å| fja0kl's Blog">
            <a:extLst>
              <a:ext uri="{FF2B5EF4-FFF2-40B4-BE49-F238E27FC236}">
                <a16:creationId xmlns:a16="http://schemas.microsoft.com/office/drawing/2014/main" id="{7BAF7BFD-5219-4D53-A297-5F1B29669C3D}"/>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960"/>
          <a:stretch/>
        </p:blipFill>
        <p:spPr bwMode="auto">
          <a:xfrm>
            <a:off x="828833" y="3764072"/>
            <a:ext cx="3167103" cy="206663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Combining transformative generative grammar and systemic ...">
            <a:extLst>
              <a:ext uri="{FF2B5EF4-FFF2-40B4-BE49-F238E27FC236}">
                <a16:creationId xmlns:a16="http://schemas.microsoft.com/office/drawing/2014/main" id="{6E0973E6-4EF0-4945-9710-78A5FC3F900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06604" y="3764072"/>
            <a:ext cx="3307968" cy="202490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a:extLst>
              <a:ext uri="{FF2B5EF4-FFF2-40B4-BE49-F238E27FC236}">
                <a16:creationId xmlns:a16="http://schemas.microsoft.com/office/drawing/2014/main" id="{D7B124F7-8C4A-47E0-B2B4-E0016A42C2D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24328" y="5789713"/>
            <a:ext cx="140335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536874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7503" y="5789713"/>
            <a:ext cx="941807" cy="9647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object 2"/>
          <p:cNvSpPr txBox="1">
            <a:spLocks noGrp="1"/>
          </p:cNvSpPr>
          <p:nvPr>
            <p:ph type="title"/>
          </p:nvPr>
        </p:nvSpPr>
        <p:spPr>
          <a:xfrm>
            <a:off x="467544" y="456347"/>
            <a:ext cx="7177608" cy="628377"/>
          </a:xfrm>
          <a:prstGeom prst="rect">
            <a:avLst/>
          </a:prstGeom>
        </p:spPr>
        <p:txBody>
          <a:bodyPr vert="horz" lIns="91440" tIns="45720" rIns="91440" bIns="45720" rtlCol="0" anchor="ctr">
            <a:normAutofit fontScale="90000"/>
          </a:bodyPr>
          <a:lstStyle/>
          <a:p>
            <a:r>
              <a:rPr lang="es-PE" b="1" dirty="0">
                <a:solidFill>
                  <a:schemeClr val="tx1"/>
                </a:solidFill>
                <a:effectLst>
                  <a:outerShdw blurRad="38100" dist="38100" dir="2700000" algn="tl">
                    <a:srgbClr val="000000">
                      <a:alpha val="43137"/>
                    </a:srgbClr>
                  </a:outerShdw>
                </a:effectLst>
              </a:rPr>
              <a:t>CONTEXTO</a:t>
            </a:r>
          </a:p>
        </p:txBody>
      </p:sp>
      <p:sp>
        <p:nvSpPr>
          <p:cNvPr id="12" name="object 12"/>
          <p:cNvSpPr txBox="1">
            <a:spLocks noGrp="1"/>
          </p:cNvSpPr>
          <p:nvPr>
            <p:ph type="body" idx="1"/>
          </p:nvPr>
        </p:nvSpPr>
        <p:spPr>
          <a:xfrm>
            <a:off x="467544" y="1623562"/>
            <a:ext cx="8352928" cy="1859483"/>
          </a:xfrm>
          <a:prstGeom prst="rect">
            <a:avLst/>
          </a:prstGeom>
          <a:solidFill>
            <a:schemeClr val="bg1">
              <a:alpha val="70000"/>
            </a:schemeClr>
          </a:solidFill>
        </p:spPr>
        <p:txBody>
          <a:bodyPr vert="horz" wrap="square" lIns="0" tIns="12700" rIns="0" bIns="0" rtlCol="0">
            <a:spAutoFit/>
          </a:bodyPr>
          <a:lstStyle/>
          <a:p>
            <a:pPr algn="just"/>
            <a:r>
              <a:rPr lang="es-PE" sz="2000" dirty="0"/>
              <a:t>Las empresas se han percatado que ya no es suficiente escuchar y responder, por ejemplo: el desafío para los profesionales de la experiencia del cliente es encontrar una diferenciación, para lograrlo debe haber un área que debe resolver estos problemas de manera eficiente y sistemática: como tratar los datos no estructurados y analizar el texto de diversas fuentes.</a:t>
            </a:r>
          </a:p>
        </p:txBody>
      </p:sp>
      <p:pic>
        <p:nvPicPr>
          <p:cNvPr id="1026" name="Picture 2" descr="10 Tips: Tap Consumer Sentiment On Social Networks ...">
            <a:extLst>
              <a:ext uri="{FF2B5EF4-FFF2-40B4-BE49-F238E27FC236}">
                <a16:creationId xmlns:a16="http://schemas.microsoft.com/office/drawing/2014/main" id="{E3A4E63D-D455-4604-B3F3-ACA92D24D11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31058" y="3645059"/>
            <a:ext cx="3025899" cy="268740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a:extLst>
              <a:ext uri="{FF2B5EF4-FFF2-40B4-BE49-F238E27FC236}">
                <a16:creationId xmlns:a16="http://schemas.microsoft.com/office/drawing/2014/main" id="{3D48DCC0-B430-4E18-9CAA-7A898F5B9AD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24328" y="5789713"/>
            <a:ext cx="140335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5401742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laridad">
  <a:themeElements>
    <a:clrScheme name="Claridad">
      <a:dk1>
        <a:srgbClr val="292934"/>
      </a:dk1>
      <a:lt1>
        <a:srgbClr val="FFFFFF"/>
      </a:lt1>
      <a:dk2>
        <a:srgbClr val="D2533C"/>
      </a:dk2>
      <a:lt2>
        <a:srgbClr val="F3F2DC"/>
      </a:lt2>
      <a:accent1>
        <a:srgbClr val="93A299"/>
      </a:accent1>
      <a:accent2>
        <a:srgbClr val="AD8F67"/>
      </a:accent2>
      <a:accent3>
        <a:srgbClr val="726056"/>
      </a:accent3>
      <a:accent4>
        <a:srgbClr val="4C5A6A"/>
      </a:accent4>
      <a:accent5>
        <a:srgbClr val="808DA0"/>
      </a:accent5>
      <a:accent6>
        <a:srgbClr val="79463D"/>
      </a:accent6>
      <a:hlink>
        <a:srgbClr val="0000FF"/>
      </a:hlink>
      <a:folHlink>
        <a:srgbClr val="800080"/>
      </a:folHlink>
    </a:clrScheme>
    <a:fontScheme name="Brío">
      <a:majorFont>
        <a:latin typeface="Century Gothic"/>
        <a:ea typeface=""/>
        <a:cs typeface=""/>
        <a:font script="Jpan" typeface="HGｺﾞｼｯｸM"/>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Claridad">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18022</TotalTime>
  <Words>3671</Words>
  <Application>Microsoft Office PowerPoint</Application>
  <PresentationFormat>Presentación en pantalla (4:3)</PresentationFormat>
  <Paragraphs>343</Paragraphs>
  <Slides>47</Slides>
  <Notes>41</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47</vt:i4>
      </vt:variant>
    </vt:vector>
  </HeadingPairs>
  <TitlesOfParts>
    <vt:vector size="53" baseType="lpstr">
      <vt:lpstr>Arial</vt:lpstr>
      <vt:lpstr>Arial Black</vt:lpstr>
      <vt:lpstr>Calibri</vt:lpstr>
      <vt:lpstr>Century Gothic</vt:lpstr>
      <vt:lpstr>Wingdings</vt:lpstr>
      <vt:lpstr>Claridad</vt:lpstr>
      <vt:lpstr>Presentación de PowerPoint</vt:lpstr>
      <vt:lpstr>Presentación de PowerPoint</vt:lpstr>
      <vt:lpstr>Presentación de PowerPoint</vt:lpstr>
      <vt:lpstr>Agenda</vt:lpstr>
      <vt:lpstr>CONTEXTO</vt:lpstr>
      <vt:lpstr>CONTEXTO</vt:lpstr>
      <vt:lpstr>CONTEXTO</vt:lpstr>
      <vt:lpstr>CONTEXTO</vt:lpstr>
      <vt:lpstr>CONTEXTO</vt:lpstr>
      <vt:lpstr>CONTEXTO</vt:lpstr>
      <vt:lpstr>CONTEXTO</vt:lpstr>
      <vt:lpstr>CONCEPTO</vt:lpstr>
      <vt:lpstr>CONCEPTO</vt:lpstr>
      <vt:lpstr>CONCEPTO</vt:lpstr>
      <vt:lpstr>PRE-PROCESAMIENTO</vt:lpstr>
      <vt:lpstr>PRE-PROCESAMIENTO</vt:lpstr>
      <vt:lpstr>PRE-PROCESAMIENTO</vt:lpstr>
      <vt:lpstr>PRE-PROCESAMIENTO</vt:lpstr>
      <vt:lpstr>PRE-PROCESAMIENTO tokenizacion</vt:lpstr>
      <vt:lpstr>PRE-PROCESAMIENTO tokenizacion oraciones</vt:lpstr>
      <vt:lpstr>PRE-PROCESAMIENTO tokenizacion palabras</vt:lpstr>
      <vt:lpstr>PRE-PROCESAMIENTO Normalización</vt:lpstr>
      <vt:lpstr>PRE-PROCESAMIENTO Normalización - limpieza</vt:lpstr>
      <vt:lpstr>PRE-PROCESAMIENTO Normalización – limpieza - caracteres</vt:lpstr>
      <vt:lpstr>PRE-PROCESAMIENTO Normalización – limpieza - stopwords</vt:lpstr>
      <vt:lpstr>PRE-PROCESAMIENTO Normalización – limpieza - stemming</vt:lpstr>
      <vt:lpstr>PRE-PROCESAMIENTO Normalización – limpieza - stemming</vt:lpstr>
      <vt:lpstr>PRE-PROCESAMIENTO Normalización – limpieza - lemmatization</vt:lpstr>
      <vt:lpstr>PRE-PROCESAMIENTO Normalización – limpieza - lemmatization</vt:lpstr>
      <vt:lpstr>PRE-PROCESAMIENTO Lemmatization - diccionarios</vt:lpstr>
      <vt:lpstr>PRE-PROCESAMIENTO Stemming- lemmatization</vt:lpstr>
      <vt:lpstr>PRE-PROCESAMIENTO Tagging</vt:lpstr>
      <vt:lpstr>PRE-PROCESAMIENTO Parsing</vt:lpstr>
      <vt:lpstr>EJERCICIO </vt:lpstr>
      <vt:lpstr>PRE-PROCESAMIENTO Extracción de variables</vt:lpstr>
      <vt:lpstr>PRE-PROCESAMIENTO Extracción de variables</vt:lpstr>
      <vt:lpstr>PRE-PROCESAMIENTO Extracción de variables</vt:lpstr>
      <vt:lpstr>PRE-PROCESAMIENTO Extracción de variables</vt:lpstr>
      <vt:lpstr>PRE-PROCESAMIENTO Extracción de variables</vt:lpstr>
      <vt:lpstr>PRE-PROCESAMIENTO Extracción de variables - Bag of Words Model</vt:lpstr>
      <vt:lpstr>PRE-PROCESAMIENTO Extracción de variables - Bag of Words Model TDM - MDT</vt:lpstr>
      <vt:lpstr>PRE-PROCESAMIENTO Extracción de variables – TF-IDF Model</vt:lpstr>
      <vt:lpstr>PRE-PROCESAMIENTO Extracción de variables – TF-IDF Model</vt:lpstr>
      <vt:lpstr>PRE-PROCESAMIENTO Extracción de variables – TF-IDF Model</vt:lpstr>
      <vt:lpstr>PRE-PROCESAMIENTO Extracción de variables – TF-IDF Model</vt:lpstr>
      <vt:lpstr>PRE-PROCESAMIENTO WordCloud</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Introducción a la Minería de Datos con  IBM SPSS MODELER</dc:title>
  <dc:creator>Andre Chavez</dc:creator>
  <cp:lastModifiedBy>Lugar</cp:lastModifiedBy>
  <cp:revision>211</cp:revision>
  <dcterms:created xsi:type="dcterms:W3CDTF">2017-06-15T04:35:18Z</dcterms:created>
  <dcterms:modified xsi:type="dcterms:W3CDTF">2021-09-19T15:01:06Z</dcterms:modified>
</cp:coreProperties>
</file>